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64" r:id="rId3"/>
    <p:sldId id="301" r:id="rId4"/>
    <p:sldId id="339" r:id="rId5"/>
    <p:sldId id="368" r:id="rId6"/>
    <p:sldId id="348" r:id="rId7"/>
    <p:sldId id="345" r:id="rId8"/>
    <p:sldId id="338" r:id="rId9"/>
    <p:sldId id="353" r:id="rId10"/>
    <p:sldId id="369" r:id="rId11"/>
    <p:sldId id="370" r:id="rId12"/>
    <p:sldId id="371" r:id="rId13"/>
    <p:sldId id="372" r:id="rId14"/>
    <p:sldId id="373" r:id="rId15"/>
    <p:sldId id="351" r:id="rId16"/>
    <p:sldId id="352" r:id="rId17"/>
    <p:sldId id="350" r:id="rId18"/>
    <p:sldId id="354" r:id="rId19"/>
    <p:sldId id="367" r:id="rId20"/>
    <p:sldId id="358" r:id="rId21"/>
    <p:sldId id="366" r:id="rId22"/>
    <p:sldId id="355" r:id="rId23"/>
    <p:sldId id="340" r:id="rId24"/>
    <p:sldId id="347" r:id="rId25"/>
    <p:sldId id="346" r:id="rId26"/>
    <p:sldId id="357" r:id="rId27"/>
  </p:sldIdLst>
  <p:sldSz cx="9144000" cy="6858000" type="screen4x3"/>
  <p:notesSz cx="6735763" cy="9866313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-52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-52"/>
        <a:ea typeface="ＭＳ Ｐゴシック" pitchFamily="-65" charset="-128"/>
        <a:cs typeface="ＭＳ Ｐゴシック" pitchFamily="-65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-52"/>
        <a:ea typeface="ＭＳ Ｐゴシック" pitchFamily="-65" charset="-128"/>
        <a:cs typeface="ＭＳ Ｐゴシック" pitchFamily="-65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-52"/>
        <a:ea typeface="ＭＳ Ｐゴシック" pitchFamily="-65" charset="-128"/>
        <a:cs typeface="ＭＳ Ｐゴシック" pitchFamily="-65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-52"/>
        <a:ea typeface="ＭＳ Ｐゴシック" pitchFamily="-65" charset="-128"/>
        <a:cs typeface="ＭＳ Ｐゴシック" pitchFamily="-65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65" charset="-52"/>
        <a:ea typeface="ＭＳ Ｐゴシック" pitchFamily="-65" charset="-128"/>
        <a:cs typeface="ＭＳ Ｐゴシック" pitchFamily="-65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65" charset="-52"/>
        <a:ea typeface="ＭＳ Ｐゴシック" pitchFamily="-65" charset="-128"/>
        <a:cs typeface="ＭＳ Ｐゴシック" pitchFamily="-65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65" charset="-52"/>
        <a:ea typeface="ＭＳ Ｐゴシック" pitchFamily="-65" charset="-128"/>
        <a:cs typeface="ＭＳ Ｐゴシック" pitchFamily="-65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65" charset="-52"/>
        <a:ea typeface="ＭＳ Ｐゴシック" pitchFamily="-65" charset="-128"/>
        <a:cs typeface="ＭＳ Ｐゴシック" pitchFamily="-65" charset="-128"/>
      </a:defRPr>
    </a:lvl9pPr>
  </p:defaultTextStyle>
  <p:extLst>
    <p:ext uri="{521415D9-36F7-43E2-AB2F-B90AF26B5E84}">
      <p14:sectionLst xmlns:p14="http://schemas.microsoft.com/office/powerpoint/2010/main">
        <p14:section name="Section par défaut" id="{4EE7C6C8-9FA6-40A7-B0C5-12B8FAA7B2BA}">
          <p14:sldIdLst>
            <p14:sldId id="256"/>
            <p14:sldId id="264"/>
            <p14:sldId id="301"/>
            <p14:sldId id="339"/>
            <p14:sldId id="368"/>
            <p14:sldId id="348"/>
            <p14:sldId id="345"/>
            <p14:sldId id="338"/>
            <p14:sldId id="353"/>
            <p14:sldId id="369"/>
            <p14:sldId id="370"/>
            <p14:sldId id="371"/>
            <p14:sldId id="372"/>
            <p14:sldId id="373"/>
            <p14:sldId id="351"/>
            <p14:sldId id="352"/>
            <p14:sldId id="350"/>
            <p14:sldId id="354"/>
            <p14:sldId id="367"/>
            <p14:sldId id="358"/>
            <p14:sldId id="366"/>
            <p14:sldId id="355"/>
            <p14:sldId id="340"/>
            <p14:sldId id="347"/>
            <p14:sldId id="346"/>
            <p14:sldId id="3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7" userDrawn="1">
          <p15:clr>
            <a:srgbClr val="A4A3A4"/>
          </p15:clr>
        </p15:guide>
        <p15:guide id="2" pos="212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2751"/>
    <a:srgbClr val="CD2651"/>
    <a:srgbClr val="CB2751"/>
    <a:srgbClr val="C40149"/>
    <a:srgbClr val="B50039"/>
    <a:srgbClr val="A30314"/>
    <a:srgbClr val="9A0043"/>
    <a:srgbClr val="FF6600"/>
    <a:srgbClr val="FFCC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Style moyen 3 - Accentuation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98" autoAdjust="0"/>
    <p:restoredTop sz="70463" autoAdjust="0"/>
  </p:normalViewPr>
  <p:slideViewPr>
    <p:cSldViewPr>
      <p:cViewPr varScale="1">
        <p:scale>
          <a:sx n="130" d="100"/>
          <a:sy n="130" d="100"/>
        </p:scale>
        <p:origin x="675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1" d="100"/>
          <a:sy n="81" d="100"/>
        </p:scale>
        <p:origin x="3990" y="114"/>
      </p:cViewPr>
      <p:guideLst>
        <p:guide orient="horz" pos="3107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302" cy="49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654" tIns="45327" rIns="90654" bIns="4532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6462" y="0"/>
            <a:ext cx="2919302" cy="49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654" tIns="45327" rIns="90654" bIns="4532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r-FR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3076"/>
            <a:ext cx="2919302" cy="49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654" tIns="45327" rIns="90654" bIns="4532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6462" y="9373076"/>
            <a:ext cx="2919302" cy="49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654" tIns="45327" rIns="90654" bIns="4532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2F8B253-0A1A-EA46-AD07-CECF9CACCFD1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0787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302" cy="49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654" tIns="45327" rIns="90654" bIns="4532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6462" y="0"/>
            <a:ext cx="2919302" cy="49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654" tIns="45327" rIns="90654" bIns="4532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r-FR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75" y="741363"/>
            <a:ext cx="4929188" cy="36972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730" y="4686538"/>
            <a:ext cx="4938303" cy="443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654" tIns="45327" rIns="90654" bIns="453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3076"/>
            <a:ext cx="2919302" cy="49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654" tIns="45327" rIns="90654" bIns="4532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6462" y="9373076"/>
            <a:ext cx="2919302" cy="49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654" tIns="45327" rIns="90654" bIns="4532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174561E-59A5-0B45-9BA4-4B80665873DE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77959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4561E-59A5-0B45-9BA4-4B80665873DE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3964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8B781-8AE3-767C-3736-5C29D972C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2FD22A1-1F44-3ABE-9F4D-4D88F2C749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B462E803-F7EA-07C3-77F6-391A6141BB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fr-CH" dirty="0" err="1"/>
              <a:t>Borneo.renouvaud.ch</a:t>
            </a:r>
            <a:endParaRPr lang="fr-CH" dirty="0"/>
          </a:p>
          <a:p>
            <a:pPr lvl="1"/>
            <a:endParaRPr lang="fr-CH" dirty="0"/>
          </a:p>
          <a:p>
            <a:pPr lvl="1"/>
            <a:r>
              <a:rPr lang="fr-CH" dirty="0"/>
              <a:t>CB secret propre à chaque bibliothèque</a:t>
            </a:r>
          </a:p>
          <a:p>
            <a:pPr lvl="1"/>
            <a:r>
              <a:rPr lang="fr-CH" dirty="0"/>
              <a:t>Faire un zoom</a:t>
            </a:r>
          </a:p>
          <a:p>
            <a:pPr lvl="1"/>
            <a:r>
              <a:rPr lang="fr-CH" dirty="0"/>
              <a:t>Prêter un livre, parler fonctionnalités, prêter d’autres docs puis </a:t>
            </a:r>
            <a:r>
              <a:rPr lang="fr-CH" dirty="0" err="1"/>
              <a:t>logout</a:t>
            </a:r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D10FE44-170A-542C-6E97-07216D339F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4561E-59A5-0B45-9BA4-4B80665873DE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2657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EB1C9-2093-8C35-4B80-DBA94AFD5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EC693EA-B2D1-4721-3C20-96A67D0333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856D4E90-5BF4-CF54-4446-A8DAE3ED1E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fr-CH" dirty="0" err="1"/>
              <a:t>Borneo.renouvaud.ch</a:t>
            </a:r>
            <a:endParaRPr lang="fr-CH" dirty="0"/>
          </a:p>
          <a:p>
            <a:pPr lvl="1"/>
            <a:endParaRPr lang="fr-CH" dirty="0"/>
          </a:p>
          <a:p>
            <a:pPr lvl="1"/>
            <a:r>
              <a:rPr lang="fr-CH" dirty="0"/>
              <a:t>CB secret propre à chaque bibliothèque</a:t>
            </a:r>
          </a:p>
          <a:p>
            <a:pPr lvl="1"/>
            <a:r>
              <a:rPr lang="fr-CH" dirty="0"/>
              <a:t>Faire un zoom</a:t>
            </a:r>
          </a:p>
          <a:p>
            <a:pPr lvl="1"/>
            <a:r>
              <a:rPr lang="fr-CH" dirty="0"/>
              <a:t>Prêter un livre, parler fonctionnalités, prêter d’autres docs puis </a:t>
            </a:r>
            <a:r>
              <a:rPr lang="fr-CH" dirty="0" err="1"/>
              <a:t>logout</a:t>
            </a:r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561205E-8132-FE5A-9FAC-CE53D97075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4561E-59A5-0B45-9BA4-4B80665873DE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95167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9D85E-77EA-49FC-E0B0-8E10F386A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A70F4C7-441E-6879-85EB-738AEAB903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05D1B5C9-1B32-A04E-0332-85B0E65ABC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fr-CH" dirty="0" err="1"/>
              <a:t>Borneo.renouvaud.ch</a:t>
            </a:r>
            <a:endParaRPr lang="fr-CH" dirty="0"/>
          </a:p>
          <a:p>
            <a:pPr lvl="1"/>
            <a:endParaRPr lang="fr-CH" dirty="0"/>
          </a:p>
          <a:p>
            <a:pPr lvl="1"/>
            <a:r>
              <a:rPr lang="fr-CH" dirty="0"/>
              <a:t>CB secret propre à chaque bibliothèque</a:t>
            </a:r>
          </a:p>
          <a:p>
            <a:pPr lvl="1"/>
            <a:r>
              <a:rPr lang="fr-CH" dirty="0"/>
              <a:t>Faire un zoom</a:t>
            </a:r>
          </a:p>
          <a:p>
            <a:pPr lvl="1"/>
            <a:r>
              <a:rPr lang="fr-CH" dirty="0"/>
              <a:t>Prêter un livre, parler fonctionnalités, prêter d’autres docs puis </a:t>
            </a:r>
            <a:r>
              <a:rPr lang="fr-CH" dirty="0" err="1"/>
              <a:t>logout</a:t>
            </a:r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91C38B4-521E-7CB5-C4CE-661FA037E5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4561E-59A5-0B45-9BA4-4B80665873DE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2193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329B8-AC28-43CD-1917-6686CC50D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3BF255B-CE8C-829B-A8E1-2B524B0582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05F68A60-5395-A01A-569F-29F2D2BFC4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fr-CH" dirty="0" err="1"/>
              <a:t>Borneo.renouvaud.ch</a:t>
            </a:r>
            <a:endParaRPr lang="fr-CH" dirty="0"/>
          </a:p>
          <a:p>
            <a:pPr lvl="1"/>
            <a:endParaRPr lang="fr-CH" dirty="0"/>
          </a:p>
          <a:p>
            <a:pPr lvl="1"/>
            <a:r>
              <a:rPr lang="fr-CH" dirty="0"/>
              <a:t>CB secret propre à chaque bibliothèque</a:t>
            </a:r>
          </a:p>
          <a:p>
            <a:pPr lvl="1"/>
            <a:r>
              <a:rPr lang="fr-CH" dirty="0"/>
              <a:t>Faire un zoom</a:t>
            </a:r>
          </a:p>
          <a:p>
            <a:pPr lvl="1"/>
            <a:r>
              <a:rPr lang="fr-CH" dirty="0"/>
              <a:t>Prêter un livre, parler fonctionnalités, prêter d’autres docs puis </a:t>
            </a:r>
            <a:r>
              <a:rPr lang="fr-CH" dirty="0" err="1"/>
              <a:t>logout</a:t>
            </a:r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EB8814E-F6CB-5FB8-B025-1508FDEBC5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4561E-59A5-0B45-9BA4-4B80665873DE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60376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33CF2-CBC4-4D56-F923-1A67787E0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F158D96-8A1B-723F-AEF0-964C11FF53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37C42AC1-0D21-48F9-D0E7-E9904C569B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fr-CH" dirty="0" err="1"/>
              <a:t>Borneo.renouvaud.ch</a:t>
            </a:r>
            <a:endParaRPr lang="fr-CH" dirty="0"/>
          </a:p>
          <a:p>
            <a:pPr lvl="1"/>
            <a:endParaRPr lang="fr-CH" dirty="0"/>
          </a:p>
          <a:p>
            <a:pPr lvl="1"/>
            <a:r>
              <a:rPr lang="fr-CH" dirty="0"/>
              <a:t>CB secret propre à chaque bibliothèque</a:t>
            </a:r>
          </a:p>
          <a:p>
            <a:pPr lvl="1"/>
            <a:r>
              <a:rPr lang="fr-CH" dirty="0"/>
              <a:t>Faire un zoom</a:t>
            </a:r>
          </a:p>
          <a:p>
            <a:pPr lvl="1"/>
            <a:r>
              <a:rPr lang="fr-CH" dirty="0"/>
              <a:t>Prêter un livre, parler fonctionnalités, prêter d’autres docs puis </a:t>
            </a:r>
            <a:r>
              <a:rPr lang="fr-CH" dirty="0" err="1"/>
              <a:t>logout</a:t>
            </a:r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DCB31E9-4904-0AD7-31A8-1B46C63A2C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4561E-59A5-0B45-9BA4-4B80665873DE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00962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2B35A-33B8-ADB3-A10D-F724E5962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CBEC836-BBAF-64CA-3486-B0A2B6F1D9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BE8BF3E3-BB9C-2DD9-CD68-8D33A79B56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fr-CH" dirty="0" err="1"/>
              <a:t>Borneo.renouvaud.ch</a:t>
            </a:r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B5174E8-E7CE-A55C-EDAC-669E98E3BF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4561E-59A5-0B45-9BA4-4B80665873DE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4208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Docker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un service qui </a:t>
            </a:r>
            <a:r>
              <a:rPr lang="en-GB" dirty="0" err="1"/>
              <a:t>permet</a:t>
            </a:r>
            <a:r>
              <a:rPr lang="en-GB" dirty="0"/>
              <a:t> de :</a:t>
            </a:r>
          </a:p>
          <a:p>
            <a:r>
              <a:rPr lang="en-GB" b="1" dirty="0" err="1"/>
              <a:t>Emballer</a:t>
            </a:r>
            <a:r>
              <a:rPr lang="en-GB" b="1" dirty="0"/>
              <a:t> </a:t>
            </a:r>
            <a:r>
              <a:rPr lang="en-GB" b="1" dirty="0" err="1"/>
              <a:t>une</a:t>
            </a:r>
            <a:r>
              <a:rPr lang="en-GB" b="1" dirty="0"/>
              <a:t> application</a:t>
            </a:r>
            <a:r>
              <a:rPr lang="en-GB" dirty="0"/>
              <a:t> (code + </a:t>
            </a:r>
            <a:r>
              <a:rPr lang="en-GB" dirty="0" err="1"/>
              <a:t>dépendances</a:t>
            </a:r>
            <a:r>
              <a:rPr lang="en-GB" dirty="0"/>
              <a:t> + configuration) dans un </a:t>
            </a:r>
            <a:r>
              <a:rPr lang="en-GB" b="1" dirty="0" err="1"/>
              <a:t>conteneur</a:t>
            </a:r>
            <a:r>
              <a:rPr lang="en-GB" dirty="0"/>
              <a:t> </a:t>
            </a:r>
            <a:r>
              <a:rPr lang="en-GB" dirty="0" err="1"/>
              <a:t>léger</a:t>
            </a:r>
            <a:r>
              <a:rPr lang="en-GB" dirty="0"/>
              <a:t>.</a:t>
            </a:r>
          </a:p>
          <a:p>
            <a:r>
              <a:rPr lang="en-GB" b="1" dirty="0" err="1"/>
              <a:t>Exécuter</a:t>
            </a:r>
            <a:r>
              <a:rPr lang="en-GB" b="1" dirty="0"/>
              <a:t> </a:t>
            </a:r>
            <a:r>
              <a:rPr lang="en-GB" b="1" dirty="0" err="1"/>
              <a:t>ce</a:t>
            </a:r>
            <a:r>
              <a:rPr lang="en-GB" b="1" dirty="0"/>
              <a:t> </a:t>
            </a:r>
            <a:r>
              <a:rPr lang="en-GB" b="1" dirty="0" err="1"/>
              <a:t>conteneur</a:t>
            </a:r>
            <a:r>
              <a:rPr lang="en-GB" dirty="0"/>
              <a:t> de façon </a:t>
            </a:r>
            <a:r>
              <a:rPr lang="en-GB" dirty="0" err="1"/>
              <a:t>identique</a:t>
            </a:r>
            <a:r>
              <a:rPr lang="en-GB" dirty="0"/>
              <a:t> sur </a:t>
            </a:r>
            <a:r>
              <a:rPr lang="en-GB" dirty="0" err="1"/>
              <a:t>n’importe</a:t>
            </a:r>
            <a:r>
              <a:rPr lang="en-GB" dirty="0"/>
              <a:t> quelle machine (</a:t>
            </a:r>
            <a:r>
              <a:rPr lang="en-GB" dirty="0" err="1"/>
              <a:t>serveur</a:t>
            </a:r>
            <a:r>
              <a:rPr lang="en-GB" dirty="0"/>
              <a:t>, PC, cloud).</a:t>
            </a:r>
          </a:p>
          <a:p>
            <a:r>
              <a:rPr lang="en-GB" b="1" dirty="0" err="1"/>
              <a:t>Isoler</a:t>
            </a:r>
            <a:r>
              <a:rPr lang="en-GB" dirty="0"/>
              <a:t> </a:t>
            </a:r>
            <a:r>
              <a:rPr lang="en-GB" dirty="0" err="1"/>
              <a:t>chaque</a:t>
            </a:r>
            <a:r>
              <a:rPr lang="en-GB" dirty="0"/>
              <a:t> application de </a:t>
            </a:r>
            <a:r>
              <a:rPr lang="en-GB" dirty="0" err="1"/>
              <a:t>l’hôte</a:t>
            </a:r>
            <a:r>
              <a:rPr lang="en-GB" dirty="0"/>
              <a:t> et des </a:t>
            </a:r>
            <a:r>
              <a:rPr lang="en-GB" dirty="0" err="1"/>
              <a:t>autres</a:t>
            </a:r>
            <a:r>
              <a:rPr lang="en-GB" dirty="0"/>
              <a:t> applications, un peu </a:t>
            </a:r>
            <a:r>
              <a:rPr lang="en-GB" dirty="0" err="1"/>
              <a:t>comme</a:t>
            </a:r>
            <a:r>
              <a:rPr lang="en-GB" dirty="0"/>
              <a:t> de petites machines </a:t>
            </a:r>
            <a:r>
              <a:rPr lang="en-GB" dirty="0" err="1"/>
              <a:t>virtuelles</a:t>
            </a:r>
            <a:r>
              <a:rPr lang="en-GB" dirty="0"/>
              <a:t>, </a:t>
            </a:r>
            <a:r>
              <a:rPr lang="en-GB" dirty="0" err="1"/>
              <a:t>mais</a:t>
            </a:r>
            <a:r>
              <a:rPr lang="en-GB" dirty="0"/>
              <a:t> beaucoup plus </a:t>
            </a:r>
            <a:r>
              <a:rPr lang="en-GB" dirty="0" err="1"/>
              <a:t>rapides</a:t>
            </a:r>
            <a:r>
              <a:rPr lang="en-GB" dirty="0"/>
              <a:t> et </a:t>
            </a:r>
            <a:r>
              <a:rPr lang="en-GB" dirty="0" err="1"/>
              <a:t>légères</a:t>
            </a:r>
            <a:r>
              <a:rPr lang="en-GB" dirty="0"/>
              <a:t>.</a:t>
            </a:r>
          </a:p>
          <a:p>
            <a:r>
              <a:rPr lang="en-FR" dirty="0"/>
              <a:t>👉 </a:t>
            </a:r>
            <a:r>
              <a:rPr lang="en-GB" dirty="0"/>
              <a:t>En résumé :</a:t>
            </a:r>
            <a:br>
              <a:rPr lang="en-GB" dirty="0"/>
            </a:br>
            <a:r>
              <a:rPr lang="en-GB" dirty="0"/>
              <a:t>Docker </a:t>
            </a:r>
            <a:r>
              <a:rPr lang="en-GB" dirty="0" err="1"/>
              <a:t>simplifie</a:t>
            </a:r>
            <a:r>
              <a:rPr lang="en-GB" dirty="0"/>
              <a:t> le </a:t>
            </a:r>
            <a:r>
              <a:rPr lang="en-GB" b="1" dirty="0" err="1"/>
              <a:t>déploiement</a:t>
            </a:r>
            <a:r>
              <a:rPr lang="en-GB" dirty="0"/>
              <a:t>, la </a:t>
            </a:r>
            <a:r>
              <a:rPr lang="en-GB" b="1" dirty="0" err="1"/>
              <a:t>portabilité</a:t>
            </a:r>
            <a:r>
              <a:rPr lang="en-GB" dirty="0"/>
              <a:t> et la </a:t>
            </a:r>
            <a:r>
              <a:rPr lang="en-GB" b="1" dirty="0"/>
              <a:t>gestion</a:t>
            </a:r>
            <a:r>
              <a:rPr lang="en-GB" dirty="0"/>
              <a:t> des applications.</a:t>
            </a:r>
          </a:p>
          <a:p>
            <a:endParaRPr lang="en-GB" dirty="0"/>
          </a:p>
          <a:p>
            <a:r>
              <a:rPr lang="en-GB" dirty="0" err="1"/>
              <a:t>Portainer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un </a:t>
            </a:r>
            <a:r>
              <a:rPr lang="en-GB" dirty="0" err="1"/>
              <a:t>outil</a:t>
            </a:r>
            <a:r>
              <a:rPr lang="en-GB" dirty="0"/>
              <a:t> </a:t>
            </a:r>
            <a:r>
              <a:rPr lang="en-GB" dirty="0" err="1"/>
              <a:t>graphique</a:t>
            </a:r>
            <a:r>
              <a:rPr lang="en-GB" dirty="0"/>
              <a:t> </a:t>
            </a:r>
            <a:r>
              <a:rPr lang="en-GB" dirty="0" err="1"/>
              <a:t>permettant</a:t>
            </a:r>
            <a:r>
              <a:rPr lang="en-GB" dirty="0"/>
              <a:t> à tout un chacun </a:t>
            </a:r>
            <a:r>
              <a:rPr lang="en-GB" dirty="0" err="1"/>
              <a:t>d’administrer</a:t>
            </a:r>
            <a:r>
              <a:rPr lang="en-GB" dirty="0"/>
              <a:t> Docker.</a:t>
            </a:r>
          </a:p>
          <a:p>
            <a:endParaRPr lang="en-GB" dirty="0"/>
          </a:p>
          <a:p>
            <a:r>
              <a:rPr lang="en-GB" dirty="0" err="1"/>
              <a:t>Portainer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dirty="0"/>
              <a:t>https://rnv-selfcheck-bcul.unil.ch:9443/#!/auth</a:t>
            </a:r>
          </a:p>
          <a:p>
            <a:endParaRPr lang="en-GB" dirty="0"/>
          </a:p>
          <a:p>
            <a:r>
              <a:rPr lang="en-GB" dirty="0"/>
              <a:t>User </a:t>
            </a:r>
            <a:r>
              <a:rPr lang="en-GB" dirty="0" err="1"/>
              <a:t>rnvadmin</a:t>
            </a:r>
            <a:endParaRPr lang="en-GB" dirty="0"/>
          </a:p>
          <a:p>
            <a:endParaRPr lang="en-FR" dirty="0"/>
          </a:p>
          <a:p>
            <a:r>
              <a:rPr lang="en-GB" dirty="0"/>
              <a:t>https://rnv-selfcheck-bcul.unil.ch:9443/#!/auth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4561E-59A5-0B45-9BA4-4B80665873DE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65096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4561E-59A5-0B45-9BA4-4B80665873DE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90297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FA625-5625-570F-81BF-80E4597DD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8924744-9FA4-194D-9A1E-5726042D18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28E8FBEF-90BD-C884-3861-81F8B49587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16488D2-2B5C-54EB-8E14-9FABF43461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4561E-59A5-0B45-9BA4-4B80665873DE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64789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F73D9-E24A-2C86-A40E-57492C584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202BF90-5AA9-FFDB-C82F-0A508F1A47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4C10849A-133C-2721-C05B-398582FE90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Mais on va perdre en fonctionnalités terrain</a:t>
            </a:r>
          </a:p>
          <a:p>
            <a:endParaRPr lang="fr-CH" dirty="0"/>
          </a:p>
          <a:p>
            <a:r>
              <a:rPr lang="fr-CH" dirty="0"/>
              <a:t>Ca dépendra du terrain et des groupes expert, voir des retours réseau lors de l’AA (dimension participative).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7F7C126-DF60-619D-020E-03327BA603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4561E-59A5-0B45-9BA4-4B80665873DE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5847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4561E-59A5-0B45-9BA4-4B80665873DE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79604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34E1A-4F8F-7057-E791-7E05FE6E5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D3C353B-9355-D7E5-76E2-9C80DA68F7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57876883-4D02-6194-298E-B99107DA7E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51F3319-3482-BD7E-3A6E-DA563D9D6E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4561E-59A5-0B45-9BA4-4B80665873DE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6693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4561E-59A5-0B45-9BA4-4B80665873DE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6620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Bottom up dans le réseau : gouvernance en 2 mots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4561E-59A5-0B45-9BA4-4B80665873DE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3356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BAEB8-48B4-0C5E-9F0E-2A8B776FF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A6C852B-77B2-7525-39E8-747042CA7C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17203E55-9DF3-0238-6FCF-4B31CE1EA1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Bottom up dans le réseau : gouvernance en 2 mots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5AFD7C-6102-7685-0D41-604E6F9381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4561E-59A5-0B45-9BA4-4B80665873DE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668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DBD93-7C26-7F2F-C02B-995460584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8E742AC-EBF1-371B-625F-6A58D08C0F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803DCD32-1DEF-DB57-6872-665CD49FD4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Ido </a:t>
            </a:r>
            <a:r>
              <a:rPr lang="fr-CH" dirty="0" err="1"/>
              <a:t>pedelex</a:t>
            </a:r>
            <a:r>
              <a:rPr lang="fr-CH" dirty="0"/>
              <a:t> puis fork Bu Illinois Wheaton </a:t>
            </a:r>
            <a:r>
              <a:rPr lang="fr-CH" dirty="0" err="1"/>
              <a:t>college</a:t>
            </a:r>
            <a:r>
              <a:rPr lang="fr-CH" dirty="0"/>
              <a:t> puis fork </a:t>
            </a:r>
            <a:r>
              <a:rPr lang="fr-CH" dirty="0" err="1"/>
              <a:t>Renouvaud</a:t>
            </a:r>
            <a:r>
              <a:rPr lang="fr-CH" dirty="0"/>
              <a:t>, GPL 3.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921CA19-F01D-540E-FC9B-E9229DBCCD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4561E-59A5-0B45-9BA4-4B80665873DE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7823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4561E-59A5-0B45-9BA4-4B80665873DE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1322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fr-CH" dirty="0" err="1"/>
              <a:t>Borneo.renouvaud.ch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4561E-59A5-0B45-9BA4-4B80665873DE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315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031E5-901B-B867-773E-54582972C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185F851-CCD7-BDAB-59D1-F1A3021CA9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ABC7D5FC-5F55-6B49-945D-71956BEB11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fr-CH" dirty="0" err="1"/>
              <a:t>Borneo.renouvaud.ch</a:t>
            </a:r>
            <a:endParaRPr lang="fr-CH" dirty="0"/>
          </a:p>
          <a:p>
            <a:pPr lvl="1"/>
            <a:endParaRPr lang="fr-CH" dirty="0"/>
          </a:p>
          <a:p>
            <a:pPr lvl="1"/>
            <a:r>
              <a:rPr lang="fr-CH" dirty="0"/>
              <a:t>CB secret propre à chaque bibliothèque</a:t>
            </a:r>
          </a:p>
          <a:p>
            <a:pPr lvl="1"/>
            <a:r>
              <a:rPr lang="fr-CH" dirty="0"/>
              <a:t>Faire un zoom</a:t>
            </a:r>
          </a:p>
          <a:p>
            <a:pPr lvl="1"/>
            <a:r>
              <a:rPr lang="fr-CH" dirty="0"/>
              <a:t>Prêter un livre, parler fonctionnalités, prêter d’autres docs puis </a:t>
            </a:r>
            <a:r>
              <a:rPr lang="fr-CH" dirty="0" err="1"/>
              <a:t>logout</a:t>
            </a:r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7F44AA6-6A1A-87FC-5460-F1106C2CB3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4561E-59A5-0B45-9BA4-4B80665873DE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2308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déb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RenouVaud-NuageMots-2016-beige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9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4" name="Picture 8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476672"/>
            <a:ext cx="3456384" cy="1498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 descr="vd_gri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528" y="5616624"/>
            <a:ext cx="456449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F389F-D543-474C-BC3D-55E22F051FDA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95957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43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déb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404664"/>
            <a:ext cx="2592288" cy="112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28000" y="2340000"/>
            <a:ext cx="8028000" cy="1260000"/>
          </a:xfrm>
        </p:spPr>
        <p:txBody>
          <a:bodyPr/>
          <a:lstStyle>
            <a:lvl1pPr>
              <a:defRPr>
                <a:solidFill>
                  <a:srgbClr val="B60038"/>
                </a:solidFill>
              </a:defRPr>
            </a:lvl1pPr>
          </a:lstStyle>
          <a:p>
            <a:r>
              <a:rPr lang="fr-CH" dirty="0"/>
              <a:t>Cliquez et ajoutez un titre</a:t>
            </a:r>
            <a:br>
              <a:rPr lang="fr-CH" dirty="0"/>
            </a:br>
            <a:r>
              <a:rPr lang="fr-CH" dirty="0"/>
              <a:t>(Calibri 36, gras)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 hasCustomPrompt="1"/>
          </p:nvPr>
        </p:nvSpPr>
        <p:spPr>
          <a:xfrm>
            <a:off x="864000" y="3780000"/>
            <a:ext cx="7993062" cy="1620000"/>
          </a:xfrm>
        </p:spPr>
        <p:txBody>
          <a:bodyPr/>
          <a:lstStyle>
            <a:lvl1pPr>
              <a:lnSpc>
                <a:spcPts val="2400"/>
              </a:lnSpc>
              <a:defRPr sz="1800" baseline="0"/>
            </a:lvl1pPr>
          </a:lstStyle>
          <a:p>
            <a:pPr lvl="0"/>
            <a:r>
              <a:rPr lang="fr-FR" dirty="0"/>
              <a:t>Cliquez et ajoutez un sous-titre (Calibri 18, inter 24, esp 12)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864000" y="6624000"/>
            <a:ext cx="2880000" cy="180000"/>
          </a:xfrm>
        </p:spPr>
        <p:txBody>
          <a:bodyPr anchor="b" anchorCtr="0"/>
          <a:lstStyle>
            <a:lvl1pPr algn="l">
              <a:lnSpc>
                <a:spcPct val="100000"/>
              </a:lnSpc>
              <a:spcBef>
                <a:spcPts val="0"/>
              </a:spcBef>
              <a:defRPr sz="900">
                <a:solidFill>
                  <a:srgbClr val="A20131"/>
                </a:solidFill>
              </a:defRPr>
            </a:lvl1pPr>
          </a:lstStyle>
          <a:p>
            <a:pPr lvl="0"/>
            <a:r>
              <a:rPr lang="fr-CH" dirty="0"/>
              <a:t>Cliquez et ajoutez la date (Calibri 9)</a:t>
            </a:r>
          </a:p>
        </p:txBody>
      </p:sp>
      <p:pic>
        <p:nvPicPr>
          <p:cNvPr id="7" name="Picture 12" descr="vd_gris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23528" y="5616624"/>
            <a:ext cx="456449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3141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et liste à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28000" y="540000"/>
            <a:ext cx="8028000" cy="1260000"/>
          </a:xfrm>
        </p:spPr>
        <p:txBody>
          <a:bodyPr/>
          <a:lstStyle>
            <a:lvl1pPr>
              <a:defRPr>
                <a:solidFill>
                  <a:srgbClr val="B50039"/>
                </a:solidFill>
              </a:defRPr>
            </a:lvl1pPr>
          </a:lstStyle>
          <a:p>
            <a:r>
              <a:rPr lang="fr-CH" dirty="0"/>
              <a:t>Ajoutez un texte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778B7A-D568-974F-A387-3E3B16447FB8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2088000"/>
            <a:ext cx="8010000" cy="4320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defRPr/>
            </a:lvl1pPr>
            <a:lvl2pPr>
              <a:lnSpc>
                <a:spcPts val="3200"/>
              </a:lnSpc>
              <a:spcBef>
                <a:spcPts val="0"/>
              </a:spcBef>
              <a:defRPr/>
            </a:lvl2pPr>
            <a:lvl3pPr marL="900000" indent="-144000">
              <a:lnSpc>
                <a:spcPts val="2400"/>
              </a:lnSpc>
              <a:spcBef>
                <a:spcPts val="300"/>
              </a:spcBef>
              <a:defRPr baseline="0"/>
            </a:lvl3pPr>
            <a:lvl4pPr marL="1440000" indent="-144000">
              <a:spcBef>
                <a:spcPts val="600"/>
              </a:spcBef>
              <a:defRPr/>
            </a:lvl4pPr>
          </a:lstStyle>
          <a:p>
            <a:pPr lvl="0"/>
            <a:r>
              <a:rPr lang="fr-CH" dirty="0"/>
              <a:t>Insérez texte (Calibri 23, inter simple, espace 9pt)</a:t>
            </a:r>
          </a:p>
          <a:p>
            <a:pPr lvl="1"/>
            <a:r>
              <a:rPr lang="fr-CH" dirty="0"/>
              <a:t>Deuxième niveau (Calibri 20, inter 32pt, espace 0pt)</a:t>
            </a:r>
          </a:p>
          <a:p>
            <a:pPr lvl="2"/>
            <a:r>
              <a:rPr lang="fr-CH" dirty="0"/>
              <a:t>Troisième niveau (Calibria 16, inter 24pt, espace 3pt)</a:t>
            </a:r>
          </a:p>
          <a:p>
            <a:pPr lvl="3"/>
            <a:r>
              <a:rPr lang="fr-CH" dirty="0"/>
              <a:t>Quatrième niveau (Calibri 14, inter 16pt, espace 6pt)</a:t>
            </a:r>
          </a:p>
        </p:txBody>
      </p:sp>
      <p:cxnSp>
        <p:nvCxnSpPr>
          <p:cNvPr id="6" name="Connecteur droit 5"/>
          <p:cNvCxnSpPr/>
          <p:nvPr userDrawn="1"/>
        </p:nvCxnSpPr>
        <p:spPr bwMode="auto">
          <a:xfrm>
            <a:off x="827584" y="6525344"/>
            <a:ext cx="806489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B5003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8887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de image panoram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28000" y="540000"/>
            <a:ext cx="8028000" cy="1260000"/>
          </a:xfrm>
        </p:spPr>
        <p:txBody>
          <a:bodyPr/>
          <a:lstStyle/>
          <a:p>
            <a:r>
              <a:rPr lang="fr-CH" dirty="0"/>
              <a:t>Ajoutez un texte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8B7A-D568-974F-A387-3E3B16447FB8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Espace réservé pour une image  7"/>
          <p:cNvSpPr>
            <a:spLocks noGrp="1"/>
          </p:cNvSpPr>
          <p:nvPr>
            <p:ph type="pic" sz="quarter" idx="13"/>
          </p:nvPr>
        </p:nvSpPr>
        <p:spPr>
          <a:xfrm>
            <a:off x="1" y="2087999"/>
            <a:ext cx="9162000" cy="4500000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 hasCustomPrompt="1"/>
          </p:nvPr>
        </p:nvSpPr>
        <p:spPr>
          <a:xfrm>
            <a:off x="846000" y="1260000"/>
            <a:ext cx="8010000" cy="720000"/>
          </a:xfrm>
        </p:spPr>
        <p:txBody>
          <a:bodyPr/>
          <a:lstStyle>
            <a:lvl1pPr>
              <a:lnSpc>
                <a:spcPts val="2100"/>
              </a:lnSpc>
              <a:spcBef>
                <a:spcPts val="200"/>
              </a:spcBef>
              <a:defRPr sz="1400" baseline="0"/>
            </a:lvl1pPr>
          </a:lstStyle>
          <a:p>
            <a:pPr lvl="0"/>
            <a:r>
              <a:rPr lang="fr-CH" dirty="0"/>
              <a:t>Cliquez et ajoutez un texte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4852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de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28000" y="540000"/>
            <a:ext cx="8028000" cy="1260000"/>
          </a:xfrm>
        </p:spPr>
        <p:txBody>
          <a:bodyPr/>
          <a:lstStyle>
            <a:lvl1pPr>
              <a:defRPr>
                <a:solidFill>
                  <a:srgbClr val="B60038"/>
                </a:solidFill>
              </a:defRPr>
            </a:lvl1pPr>
          </a:lstStyle>
          <a:p>
            <a:r>
              <a:rPr lang="fr-CH" dirty="0"/>
              <a:t>Ajoutez un texte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8B7A-D568-974F-A387-3E3B16447FB8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 hasCustomPrompt="1"/>
          </p:nvPr>
        </p:nvSpPr>
        <p:spPr>
          <a:xfrm>
            <a:off x="846000" y="1260000"/>
            <a:ext cx="8010000" cy="720000"/>
          </a:xfrm>
        </p:spPr>
        <p:txBody>
          <a:bodyPr/>
          <a:lstStyle>
            <a:lvl1pPr>
              <a:lnSpc>
                <a:spcPts val="2100"/>
              </a:lnSpc>
              <a:spcBef>
                <a:spcPts val="200"/>
              </a:spcBef>
              <a:defRPr sz="1400" baseline="0"/>
            </a:lvl1pPr>
          </a:lstStyle>
          <a:p>
            <a:pPr lvl="0"/>
            <a:r>
              <a:rPr lang="fr-CH" dirty="0"/>
              <a:t>Cliquez et ajoutez un texte</a:t>
            </a:r>
            <a:endParaRPr lang="fr-FR" dirty="0"/>
          </a:p>
        </p:txBody>
      </p:sp>
      <p:sp>
        <p:nvSpPr>
          <p:cNvPr id="9" name="Espace réservé pour une image  7"/>
          <p:cNvSpPr>
            <a:spLocks noGrp="1"/>
          </p:cNvSpPr>
          <p:nvPr>
            <p:ph type="pic" sz="quarter" idx="16"/>
          </p:nvPr>
        </p:nvSpPr>
        <p:spPr>
          <a:xfrm>
            <a:off x="4770000" y="0"/>
            <a:ext cx="4392000" cy="6588000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7104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à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28000" y="540000"/>
            <a:ext cx="8028000" cy="1260000"/>
          </a:xfrm>
        </p:spPr>
        <p:txBody>
          <a:bodyPr/>
          <a:lstStyle/>
          <a:p>
            <a:r>
              <a:rPr lang="fr-CH" dirty="0"/>
              <a:t>Ajoutez un texte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8B7A-D568-974F-A387-3E3B16447FB8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 hasCustomPrompt="1"/>
          </p:nvPr>
        </p:nvSpPr>
        <p:spPr>
          <a:xfrm>
            <a:off x="846000" y="1260000"/>
            <a:ext cx="8010000" cy="720000"/>
          </a:xfrm>
        </p:spPr>
        <p:txBody>
          <a:bodyPr/>
          <a:lstStyle>
            <a:lvl1pPr>
              <a:lnSpc>
                <a:spcPts val="2100"/>
              </a:lnSpc>
              <a:spcBef>
                <a:spcPts val="200"/>
              </a:spcBef>
              <a:defRPr sz="1400" baseline="0"/>
            </a:lvl1pPr>
          </a:lstStyle>
          <a:p>
            <a:pPr lvl="0"/>
            <a:r>
              <a:rPr lang="fr-CH" dirty="0"/>
              <a:t>Cliquez et ajoutez un texte</a:t>
            </a:r>
            <a:endParaRPr lang="fr-FR" dirty="0"/>
          </a:p>
        </p:txBody>
      </p:sp>
      <p:sp>
        <p:nvSpPr>
          <p:cNvPr id="9" name="Espace réservé pour une image  7"/>
          <p:cNvSpPr>
            <a:spLocks noGrp="1"/>
          </p:cNvSpPr>
          <p:nvPr>
            <p:ph type="pic" sz="quarter" idx="16"/>
          </p:nvPr>
        </p:nvSpPr>
        <p:spPr>
          <a:xfrm>
            <a:off x="4770000" y="3636000"/>
            <a:ext cx="4392000" cy="2952000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7" name="Espace réservé pour une image  7"/>
          <p:cNvSpPr>
            <a:spLocks noGrp="1"/>
          </p:cNvSpPr>
          <p:nvPr>
            <p:ph type="pic" sz="quarter" idx="17"/>
          </p:nvPr>
        </p:nvSpPr>
        <p:spPr>
          <a:xfrm>
            <a:off x="4770000" y="648000"/>
            <a:ext cx="4392000" cy="2952000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8236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en b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28000" y="540000"/>
            <a:ext cx="8028000" cy="1260000"/>
          </a:xfrm>
        </p:spPr>
        <p:txBody>
          <a:bodyPr/>
          <a:lstStyle/>
          <a:p>
            <a:r>
              <a:rPr lang="fr-CH" dirty="0"/>
              <a:t>Ajoutez un texte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8B7A-D568-974F-A387-3E3B16447FB8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 hasCustomPrompt="1"/>
          </p:nvPr>
        </p:nvSpPr>
        <p:spPr>
          <a:xfrm>
            <a:off x="846000" y="1260000"/>
            <a:ext cx="8010000" cy="720000"/>
          </a:xfrm>
        </p:spPr>
        <p:txBody>
          <a:bodyPr/>
          <a:lstStyle>
            <a:lvl1pPr>
              <a:lnSpc>
                <a:spcPts val="2100"/>
              </a:lnSpc>
              <a:spcBef>
                <a:spcPts val="200"/>
              </a:spcBef>
              <a:defRPr sz="1400" baseline="0"/>
            </a:lvl1pPr>
          </a:lstStyle>
          <a:p>
            <a:pPr lvl="0"/>
            <a:r>
              <a:rPr lang="fr-CH" dirty="0"/>
              <a:t>Cliquez et ajoutez un texte</a:t>
            </a:r>
            <a:endParaRPr lang="fr-FR" dirty="0"/>
          </a:p>
        </p:txBody>
      </p:sp>
      <p:sp>
        <p:nvSpPr>
          <p:cNvPr id="9" name="Espace réservé pour une image  7"/>
          <p:cNvSpPr>
            <a:spLocks noGrp="1"/>
          </p:cNvSpPr>
          <p:nvPr>
            <p:ph type="pic" sz="quarter" idx="16"/>
          </p:nvPr>
        </p:nvSpPr>
        <p:spPr>
          <a:xfrm>
            <a:off x="4608000" y="3636000"/>
            <a:ext cx="4554000" cy="2952000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7" name="Espace réservé pour une image  7"/>
          <p:cNvSpPr>
            <a:spLocks noGrp="1"/>
          </p:cNvSpPr>
          <p:nvPr>
            <p:ph type="pic" sz="quarter" idx="17"/>
          </p:nvPr>
        </p:nvSpPr>
        <p:spPr>
          <a:xfrm>
            <a:off x="0" y="3636000"/>
            <a:ext cx="4554000" cy="2952000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7614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vertic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28000" y="540000"/>
            <a:ext cx="8028000" cy="1260000"/>
          </a:xfrm>
        </p:spPr>
        <p:txBody>
          <a:bodyPr/>
          <a:lstStyle/>
          <a:p>
            <a:r>
              <a:rPr lang="fr-CH" dirty="0"/>
              <a:t>Ajoutez un texte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8B7A-D568-974F-A387-3E3B16447FB8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Espace réservé pour une image  7"/>
          <p:cNvSpPr>
            <a:spLocks noGrp="1"/>
          </p:cNvSpPr>
          <p:nvPr>
            <p:ph type="pic" sz="quarter" idx="13"/>
          </p:nvPr>
        </p:nvSpPr>
        <p:spPr>
          <a:xfrm>
            <a:off x="1" y="2087999"/>
            <a:ext cx="3024000" cy="4500000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 hasCustomPrompt="1"/>
          </p:nvPr>
        </p:nvSpPr>
        <p:spPr>
          <a:xfrm>
            <a:off x="846000" y="1260000"/>
            <a:ext cx="8010000" cy="720000"/>
          </a:xfrm>
        </p:spPr>
        <p:txBody>
          <a:bodyPr/>
          <a:lstStyle>
            <a:lvl1pPr>
              <a:lnSpc>
                <a:spcPts val="2100"/>
              </a:lnSpc>
              <a:spcBef>
                <a:spcPts val="200"/>
              </a:spcBef>
              <a:defRPr sz="1400" baseline="0"/>
            </a:lvl1pPr>
          </a:lstStyle>
          <a:p>
            <a:pPr lvl="0"/>
            <a:r>
              <a:rPr lang="fr-CH" dirty="0"/>
              <a:t>Cliquez et ajoutez un texte</a:t>
            </a:r>
            <a:endParaRPr lang="fr-FR" dirty="0"/>
          </a:p>
        </p:txBody>
      </p:sp>
      <p:sp>
        <p:nvSpPr>
          <p:cNvPr id="7" name="Espace réservé pour une image  7"/>
          <p:cNvSpPr>
            <a:spLocks noGrp="1"/>
          </p:cNvSpPr>
          <p:nvPr>
            <p:ph type="pic" sz="quarter" idx="15"/>
          </p:nvPr>
        </p:nvSpPr>
        <p:spPr>
          <a:xfrm>
            <a:off x="3060000" y="2088000"/>
            <a:ext cx="3024000" cy="4500000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9" name="Espace réservé pour une image  7"/>
          <p:cNvSpPr>
            <a:spLocks noGrp="1"/>
          </p:cNvSpPr>
          <p:nvPr>
            <p:ph type="pic" sz="quarter" idx="16"/>
          </p:nvPr>
        </p:nvSpPr>
        <p:spPr>
          <a:xfrm>
            <a:off x="6120000" y="2088000"/>
            <a:ext cx="3042000" cy="4500000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2057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28000" y="2340000"/>
            <a:ext cx="8028000" cy="1260000"/>
          </a:xfrm>
        </p:spPr>
        <p:txBody>
          <a:bodyPr/>
          <a:lstStyle/>
          <a:p>
            <a:r>
              <a:rPr lang="fr-CH" dirty="0"/>
              <a:t>Cliquez et ajoutez un titre de fin</a:t>
            </a:r>
            <a:br>
              <a:rPr lang="fr-CH" dirty="0"/>
            </a:br>
            <a:r>
              <a:rPr lang="fr-CH" dirty="0"/>
              <a:t>(Calibri 36, gras)</a:t>
            </a:r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864000" y="6624000"/>
            <a:ext cx="2880000" cy="180000"/>
          </a:xfrm>
        </p:spPr>
        <p:txBody>
          <a:bodyPr anchor="b" anchorCtr="0"/>
          <a:lstStyle>
            <a:lvl1pPr algn="l">
              <a:lnSpc>
                <a:spcPct val="100000"/>
              </a:lnSpc>
              <a:spcBef>
                <a:spcPts val="0"/>
              </a:spcBef>
              <a:defRPr sz="900">
                <a:solidFill>
                  <a:srgbClr val="A20131"/>
                </a:solidFill>
              </a:defRPr>
            </a:lvl1pPr>
          </a:lstStyle>
          <a:p>
            <a:pPr lvl="0"/>
            <a:r>
              <a:rPr lang="fr-CH" dirty="0"/>
              <a:t>Cliquez et ajoutez la date (Calibri 10)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404664"/>
            <a:ext cx="2592288" cy="112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2" descr="vd_gris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23528" y="5616624"/>
            <a:ext cx="456449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8096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8000" y="540000"/>
            <a:ext cx="802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64000" y="2088000"/>
            <a:ext cx="7992472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fr-FR" dirty="0"/>
              <a:t>Insérez texte (Calibri 23, inter simple, espace 9pt)</a:t>
            </a:r>
          </a:p>
          <a:p>
            <a:pPr lvl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</a:pPr>
            <a:r>
              <a:rPr lang="fr-FR" dirty="0"/>
              <a:t>Deuxième niveau (Calibri 20, inter 32pt, espace 0pt)</a:t>
            </a:r>
          </a:p>
          <a:p>
            <a:pPr marL="900000" lvl="2">
              <a:lnSpc>
                <a:spcPts val="2400"/>
              </a:lnSpc>
              <a:spcBef>
                <a:spcPts val="300"/>
              </a:spcBef>
              <a:spcAft>
                <a:spcPts val="0"/>
              </a:spcAft>
            </a:pPr>
            <a:r>
              <a:rPr lang="fr-FR" dirty="0"/>
              <a:t>Troisième niveau (</a:t>
            </a:r>
            <a:r>
              <a:rPr lang="fr-FR" dirty="0" err="1"/>
              <a:t>Calibria</a:t>
            </a:r>
            <a:r>
              <a:rPr lang="fr-FR" dirty="0"/>
              <a:t> 16, inter 24pt, espace 3pt)</a:t>
            </a:r>
          </a:p>
          <a:p>
            <a:pPr marL="1440000" lvl="3">
              <a:spcBef>
                <a:spcPts val="600"/>
              </a:spcBef>
            </a:pPr>
            <a:r>
              <a:rPr lang="fr-FR" dirty="0"/>
              <a:t>Quatrième niveau (Calibri 14, inter 16pt, espace 6pt)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4000" y="6624000"/>
            <a:ext cx="3600000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baseline="0">
                <a:solidFill>
                  <a:srgbClr val="A20131"/>
                </a:solidFill>
                <a:latin typeface="Verdana" pitchFamily="-65" charset="0"/>
              </a:defRPr>
            </a:lvl1pPr>
          </a:lstStyle>
          <a:p>
            <a:endParaRPr lang="fr-FR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80000" y="6624000"/>
            <a:ext cx="1440000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900" baseline="0">
                <a:solidFill>
                  <a:srgbClr val="A20131"/>
                </a:solidFill>
                <a:latin typeface="Verdana" pitchFamily="-65" charset="0"/>
              </a:defRPr>
            </a:lvl1pPr>
          </a:lstStyle>
          <a:p>
            <a:fld id="{BF778B7A-D568-974F-A387-3E3B16447FB8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92" r:id="rId2"/>
    <p:sldLayoutId id="2147483691" r:id="rId3"/>
    <p:sldLayoutId id="2147483684" r:id="rId4"/>
    <p:sldLayoutId id="2147483687" r:id="rId5"/>
    <p:sldLayoutId id="2147483688" r:id="rId6"/>
    <p:sldLayoutId id="2147483689" r:id="rId7"/>
    <p:sldLayoutId id="2147483685" r:id="rId8"/>
    <p:sldLayoutId id="2147483690" r:id="rId9"/>
    <p:sldLayoutId id="2147483694" r:id="rId10"/>
    <p:sldLayoutId id="2147483695" r:id="rId11"/>
  </p:sldLayoutIdLst>
  <p:hf hdr="0" ftr="0" dt="0"/>
  <p:txStyles>
    <p:titleStyle>
      <a:lvl1pPr algn="l" rtl="0" eaLnBrk="1" fontAlgn="base" hangingPunct="1">
        <a:lnSpc>
          <a:spcPts val="4500"/>
        </a:lnSpc>
        <a:spcBef>
          <a:spcPct val="0"/>
        </a:spcBef>
        <a:spcAft>
          <a:spcPct val="0"/>
        </a:spcAft>
        <a:defRPr sz="3600" b="1">
          <a:solidFill>
            <a:srgbClr val="B60038"/>
          </a:solidFill>
          <a:latin typeface="+mj-lt"/>
          <a:ea typeface="+mj-ea"/>
          <a:cs typeface="ＭＳ Ｐゴシック" pitchFamily="-6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A20131"/>
          </a:solidFill>
          <a:latin typeface="Verdana" pitchFamily="1" charset="0"/>
          <a:ea typeface="ＭＳ Ｐゴシック" pitchFamily="1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A20131"/>
          </a:solidFill>
          <a:latin typeface="Verdana" pitchFamily="1" charset="0"/>
          <a:ea typeface="ＭＳ Ｐゴシック" pitchFamily="1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A20131"/>
          </a:solidFill>
          <a:latin typeface="Verdana" pitchFamily="1" charset="0"/>
          <a:ea typeface="ＭＳ Ｐゴシック" pitchFamily="1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A20131"/>
          </a:solidFill>
          <a:latin typeface="Verdana" pitchFamily="1" charset="0"/>
          <a:ea typeface="ＭＳ Ｐゴシック" pitchFamily="1" charset="-128"/>
          <a:cs typeface="ＭＳ Ｐゴシック" pitchFamily="-6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A20131"/>
          </a:solidFill>
          <a:latin typeface="Verdana" pitchFamily="1" charset="0"/>
          <a:ea typeface="ＭＳ Ｐゴシック" pitchFamily="1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A20131"/>
          </a:solidFill>
          <a:latin typeface="Verdana" pitchFamily="1" charset="0"/>
          <a:ea typeface="ＭＳ Ｐゴシック" pitchFamily="1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A20131"/>
          </a:solidFill>
          <a:latin typeface="Verdana" pitchFamily="1" charset="0"/>
          <a:ea typeface="ＭＳ Ｐゴシック" pitchFamily="1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A20131"/>
          </a:solidFill>
          <a:latin typeface="Verdana" pitchFamily="1" charset="0"/>
          <a:ea typeface="ＭＳ Ｐゴシック" pitchFamily="1" charset="-128"/>
        </a:defRPr>
      </a:lvl9pPr>
    </p:titleStyle>
    <p:bodyStyle>
      <a:lvl1pPr marL="342900" indent="-342900" algn="l" rtl="0" eaLnBrk="1" fontAlgn="base" hangingPunct="1">
        <a:lnSpc>
          <a:spcPts val="2400"/>
        </a:lnSpc>
        <a:spcBef>
          <a:spcPts val="1200"/>
        </a:spcBef>
        <a:spcAft>
          <a:spcPct val="0"/>
        </a:spcAft>
        <a:buFont typeface="Arial" panose="020B0604020202020204" pitchFamily="34" charset="0"/>
        <a:buChar char="•"/>
        <a:defRPr sz="2300">
          <a:solidFill>
            <a:schemeClr val="tx1"/>
          </a:solidFill>
          <a:latin typeface="+mn-lt"/>
          <a:ea typeface="+mn-ea"/>
          <a:cs typeface="ＭＳ Ｐゴシック" pitchFamily="-65" charset="-128"/>
        </a:defRPr>
      </a:lvl1pPr>
      <a:lvl2pPr marL="360000" indent="-180000" algn="l" rtl="0" eaLnBrk="1" fontAlgn="base" hangingPunct="1">
        <a:lnSpc>
          <a:spcPts val="2400"/>
        </a:lnSpc>
        <a:spcBef>
          <a:spcPts val="1200"/>
        </a:spcBef>
        <a:spcAft>
          <a:spcPct val="0"/>
        </a:spcAft>
        <a:buSzPct val="80000"/>
        <a:buFont typeface="Times" pitchFamily="-65" charset="0"/>
        <a:buChar char="•"/>
        <a:defRPr sz="2000">
          <a:solidFill>
            <a:schemeClr val="tx1"/>
          </a:solidFill>
          <a:latin typeface="+mn-lt"/>
          <a:ea typeface="+mn-ea"/>
        </a:defRPr>
      </a:lvl2pPr>
      <a:lvl3pPr marL="720000" indent="-180000" algn="l" rtl="0" eaLnBrk="1" fontAlgn="base" hangingPunct="1">
        <a:lnSpc>
          <a:spcPts val="2100"/>
        </a:lnSpc>
        <a:spcBef>
          <a:spcPts val="800"/>
        </a:spcBef>
        <a:spcAft>
          <a:spcPct val="0"/>
        </a:spcAft>
        <a:buSzPct val="80000"/>
        <a:buFont typeface="Times" pitchFamily="-65" charset="0"/>
        <a:buChar char="•"/>
        <a:defRPr sz="1600" baseline="0">
          <a:solidFill>
            <a:schemeClr val="tx1"/>
          </a:solidFill>
          <a:latin typeface="+mn-lt"/>
          <a:ea typeface="+mn-ea"/>
        </a:defRPr>
      </a:lvl3pPr>
      <a:lvl4pPr marL="1080000" indent="-180000" algn="l" rtl="0" eaLnBrk="1" fontAlgn="base" hangingPunct="1">
        <a:lnSpc>
          <a:spcPts val="1600"/>
        </a:lnSpc>
        <a:spcBef>
          <a:spcPts val="400"/>
        </a:spcBef>
        <a:spcAft>
          <a:spcPct val="0"/>
        </a:spcAft>
        <a:buSzPct val="80000"/>
        <a:buChar char="–"/>
        <a:defRPr sz="1400" baseline="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Renouvaud/Borneo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hyperlink" Target="mailto:contact@renouvaud.ch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680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C4D1B-6CD9-C218-AB8E-DEB02682E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2DBD196-3C21-16D3-46DB-63E248688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CH" dirty="0"/>
              <a:t>Démo : mot de passe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2F7B7E-94CB-99AD-86C9-1E1DADDAB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568" y="2060848"/>
            <a:ext cx="7992472" cy="3240360"/>
          </a:xfrm>
        </p:spPr>
        <p:txBody>
          <a:bodyPr/>
          <a:lstStyle/>
          <a:p>
            <a:pPr lvl="1"/>
            <a:endParaRPr lang="fr-CH" dirty="0"/>
          </a:p>
          <a:p>
            <a:pPr marL="180000" lvl="1" indent="0">
              <a:buNone/>
            </a:pPr>
            <a:endParaRPr lang="fr-CH" dirty="0"/>
          </a:p>
          <a:p>
            <a:pPr marL="180000" lvl="1" indent="0">
              <a:buNone/>
            </a:pPr>
            <a:endParaRPr lang="fr-CH" sz="2100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CD60843-BACC-05B7-13AF-31AFF1A40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F389F-D543-474C-BC3D-55E22F051FDA}" type="slidenum">
              <a:rPr lang="fr-CH" smtClean="0"/>
              <a:t>10</a:t>
            </a:fld>
            <a:endParaRPr lang="fr-C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0CA106-9C6D-F453-FC18-0D14A3A39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31949"/>
            <a:ext cx="7772400" cy="319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725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ED86D-A8E5-8DC6-708C-140D97F09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5843032-FB50-1A84-6706-F8EB2B04F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CH" dirty="0"/>
              <a:t>Démo : connexion lecteur-</a:t>
            </a:r>
            <a:r>
              <a:rPr lang="fr-CH" dirty="0" err="1"/>
              <a:t>trice</a:t>
            </a:r>
            <a:endParaRPr lang="fr-CH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1D0ED0-07E9-F22A-75D0-1A8EA3FAF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568" y="2060848"/>
            <a:ext cx="7992472" cy="3240360"/>
          </a:xfrm>
        </p:spPr>
        <p:txBody>
          <a:bodyPr/>
          <a:lstStyle/>
          <a:p>
            <a:pPr lvl="1"/>
            <a:endParaRPr lang="fr-CH" dirty="0"/>
          </a:p>
          <a:p>
            <a:pPr marL="180000" lvl="1" indent="0">
              <a:buNone/>
            </a:pPr>
            <a:endParaRPr lang="fr-CH" dirty="0"/>
          </a:p>
          <a:p>
            <a:pPr marL="180000" lvl="1" indent="0">
              <a:buNone/>
            </a:pPr>
            <a:endParaRPr lang="fr-CH" sz="2100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550F0C8-BC9A-11B0-395A-EFFE0B76F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F389F-D543-474C-BC3D-55E22F051FDA}" type="slidenum">
              <a:rPr lang="fr-CH" smtClean="0"/>
              <a:t>11</a:t>
            </a:fld>
            <a:endParaRPr lang="fr-CH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6C4F69-E16A-F4E3-583E-2CA5F6D10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35163"/>
            <a:ext cx="7772400" cy="318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831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7DAB3-51E6-490F-E8A5-1F30D3CBD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8C89DF1-A2D2-933A-E214-83B72DE60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CH" dirty="0"/>
              <a:t>Démo : interface de prêt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417586-27AB-D12C-5E05-D9194214E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568" y="2060848"/>
            <a:ext cx="7992472" cy="3240360"/>
          </a:xfrm>
        </p:spPr>
        <p:txBody>
          <a:bodyPr/>
          <a:lstStyle/>
          <a:p>
            <a:pPr lvl="1"/>
            <a:endParaRPr lang="fr-CH" dirty="0"/>
          </a:p>
          <a:p>
            <a:pPr marL="180000" lvl="1" indent="0">
              <a:buNone/>
            </a:pPr>
            <a:endParaRPr lang="fr-CH" dirty="0"/>
          </a:p>
          <a:p>
            <a:pPr marL="180000" lvl="1" indent="0">
              <a:buNone/>
            </a:pPr>
            <a:endParaRPr lang="fr-CH" sz="2100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950E565-AC58-2C49-A877-C86DEB9A0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F389F-D543-474C-BC3D-55E22F051FDA}" type="slidenum">
              <a:rPr lang="fr-CH" smtClean="0"/>
              <a:t>12</a:t>
            </a:fld>
            <a:endParaRPr lang="fr-C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F633E3-914B-9340-0169-E0BF09714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93679"/>
            <a:ext cx="7772400" cy="307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02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DF48A-E631-C604-E033-FF927FA98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1ABB151-B662-8CD8-5785-F02826960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CH" dirty="0"/>
              <a:t>Démo : emprunt de documents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7B6C67-6868-5A36-3E60-749AD470A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568" y="2060848"/>
            <a:ext cx="7992472" cy="3240360"/>
          </a:xfrm>
        </p:spPr>
        <p:txBody>
          <a:bodyPr/>
          <a:lstStyle/>
          <a:p>
            <a:pPr lvl="1"/>
            <a:endParaRPr lang="fr-CH" dirty="0"/>
          </a:p>
          <a:p>
            <a:pPr marL="180000" lvl="1" indent="0">
              <a:buNone/>
            </a:pPr>
            <a:endParaRPr lang="fr-CH" dirty="0"/>
          </a:p>
          <a:p>
            <a:pPr marL="180000" lvl="1" indent="0">
              <a:buNone/>
            </a:pPr>
            <a:endParaRPr lang="fr-CH" sz="2100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79C7E22-2A4A-F59B-AEE7-F8E76CC0A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F389F-D543-474C-BC3D-55E22F051FDA}" type="slidenum">
              <a:rPr lang="fr-CH" smtClean="0"/>
              <a:t>13</a:t>
            </a:fld>
            <a:endParaRPr lang="fr-CH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A74B3D-653B-A1CC-1F28-C4BDC9737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949712"/>
            <a:ext cx="7772400" cy="295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33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D88C0-F7C8-0427-5665-17402F46F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01876A0-8D0E-6186-5E35-DEB72C72D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CH" dirty="0"/>
              <a:t>Démo : retour à l’accueil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8ACC9E-5C94-F3CA-5087-CED63E762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568" y="2060848"/>
            <a:ext cx="7992472" cy="3240360"/>
          </a:xfrm>
        </p:spPr>
        <p:txBody>
          <a:bodyPr/>
          <a:lstStyle/>
          <a:p>
            <a:pPr lvl="1"/>
            <a:endParaRPr lang="fr-CH" dirty="0"/>
          </a:p>
          <a:p>
            <a:pPr marL="180000" lvl="1" indent="0">
              <a:buNone/>
            </a:pPr>
            <a:endParaRPr lang="fr-CH" dirty="0"/>
          </a:p>
          <a:p>
            <a:pPr marL="180000" lvl="1" indent="0">
              <a:buNone/>
            </a:pPr>
            <a:endParaRPr lang="fr-CH" sz="2100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633A90F-D062-588D-6FFA-58A8B970A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F389F-D543-474C-BC3D-55E22F051FDA}" type="slidenum">
              <a:rPr lang="fr-CH" smtClean="0"/>
              <a:t>14</a:t>
            </a:fld>
            <a:endParaRPr lang="fr-C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693E78-21A5-7611-DC44-CEFE9AA64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42426"/>
            <a:ext cx="7772400" cy="317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70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CC12D-9DB8-951D-0D27-BC368D39F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Bornéo : qu’est-ce que ça fait ?</a:t>
            </a:r>
            <a:endParaRPr lang="en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56AF7-DE39-624D-7F76-1D10A27C4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FR" dirty="0"/>
              <a:t>Du prêt</a:t>
            </a:r>
          </a:p>
          <a:p>
            <a:endParaRPr lang="en-FR" dirty="0"/>
          </a:p>
          <a:p>
            <a:r>
              <a:rPr lang="en-FR" dirty="0"/>
              <a:t>Documents disponibles à des lecteurs-rices en régle</a:t>
            </a:r>
          </a:p>
          <a:p>
            <a:endParaRPr lang="en-FR" dirty="0"/>
          </a:p>
          <a:p>
            <a:r>
              <a:rPr lang="en-FR" dirty="0"/>
              <a:t>Affichage date échéance, emprunts en cours, réservations et frais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28965E-1A5E-439E-7B7C-F70B0035E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F389F-D543-474C-BC3D-55E22F051FDA}" type="slidenum">
              <a:rPr lang="fr-CH" smtClean="0"/>
              <a:t>15</a:t>
            </a:fld>
            <a:endParaRPr lang="fr-C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A8C96F-C0FE-92C1-4FED-D09F02160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200" y="4653136"/>
            <a:ext cx="71628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179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9921A-7833-E30E-6FAD-A3CAA6964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C799B7E-6416-5CFD-9F9B-9E44C43EA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CH" dirty="0"/>
              <a:t>Bornéo : qu’est-ce que ne ça fait pas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470842-F12F-6B44-F802-F6AD7EDCD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568" y="2060848"/>
            <a:ext cx="7992472" cy="3240360"/>
          </a:xfrm>
        </p:spPr>
        <p:txBody>
          <a:bodyPr/>
          <a:lstStyle/>
          <a:p>
            <a:pPr lvl="1"/>
            <a:endParaRPr lang="fr-CH" dirty="0"/>
          </a:p>
          <a:p>
            <a:pPr marL="180000" lvl="1" indent="0">
              <a:buNone/>
            </a:pPr>
            <a:endParaRPr lang="fr-CH" dirty="0"/>
          </a:p>
          <a:p>
            <a:pPr marL="180000" lvl="1" indent="0">
              <a:buNone/>
            </a:pPr>
            <a:endParaRPr lang="fr-CH" sz="2100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1F74459-E68E-D46B-9D7B-2230251E8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F389F-D543-474C-BC3D-55E22F051FDA}" type="slidenum">
              <a:rPr lang="fr-CH" smtClean="0"/>
              <a:t>16</a:t>
            </a:fld>
            <a:endParaRPr lang="fr-CH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A5055E-9B07-C352-70C6-90300DFD74FE}"/>
              </a:ext>
            </a:extLst>
          </p:cNvPr>
          <p:cNvSpPr txBox="1"/>
          <p:nvPr/>
        </p:nvSpPr>
        <p:spPr>
          <a:xfrm>
            <a:off x="755576" y="1988840"/>
            <a:ext cx="4572000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fr-FR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Désactivation antivols</a:t>
            </a:r>
          </a:p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fr-FR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Paiements</a:t>
            </a:r>
          </a:p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fr-FR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Impression de récapitulatif</a:t>
            </a:r>
          </a:p>
          <a:p>
            <a:pPr algn="just">
              <a:spcAft>
                <a:spcPts val="1000"/>
              </a:spcAft>
              <a:buNone/>
            </a:pPr>
            <a:endParaRPr lang="fr-FR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  <a:buNone/>
            </a:pPr>
            <a:endParaRPr lang="en-FR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253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BA36E-A08B-02FE-53D4-E85E2BE58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Comment ça marche : architecture de départ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1E309-CC31-3724-1A5A-D46405B5C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</a:t>
            </a:r>
            <a:r>
              <a:rPr lang="en-FR" dirty="0"/>
              <a:t>nitiative existante licence libre</a:t>
            </a:r>
          </a:p>
          <a:p>
            <a:endParaRPr lang="en-FR" dirty="0"/>
          </a:p>
          <a:p>
            <a:r>
              <a:rPr lang="en-GB" dirty="0"/>
              <a:t>D</a:t>
            </a:r>
            <a:r>
              <a:rPr lang="en-FR" dirty="0"/>
              <a:t>atée donc pbs sécurité</a:t>
            </a:r>
          </a:p>
          <a:p>
            <a:endParaRPr lang="en-FR" dirty="0"/>
          </a:p>
          <a:p>
            <a:r>
              <a:rPr lang="en-FR" dirty="0"/>
              <a:t>Ip permit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CF4FE6-7F1A-4BD6-0B58-2166A3554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F389F-D543-474C-BC3D-55E22F051FDA}" type="slidenum">
              <a:rPr lang="fr-CH" smtClean="0"/>
              <a:t>17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58304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20E43-8A61-4082-DD92-99E01A5D8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09BAD-7864-8520-24E5-830854238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Comment ça marche : architecture Renouvaud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71677-C34B-DDF6-CC63-566FB8455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</a:t>
            </a:r>
            <a:r>
              <a:rPr lang="en-FR" dirty="0"/>
              <a:t>eact 2025, Node.JS 2025</a:t>
            </a:r>
          </a:p>
          <a:p>
            <a:r>
              <a:rPr lang="en-FR" dirty="0"/>
              <a:t>Mdp forts</a:t>
            </a:r>
          </a:p>
          <a:p>
            <a:r>
              <a:rPr lang="en-FR" dirty="0"/>
              <a:t>Clé API secret</a:t>
            </a:r>
          </a:p>
          <a:p>
            <a:r>
              <a:rPr lang="en-FR" dirty="0"/>
              <a:t>Reverse proxy</a:t>
            </a:r>
          </a:p>
          <a:p>
            <a:endParaRPr lang="en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2A130A-A20E-8B74-002C-7FA703981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F389F-D543-474C-BC3D-55E22F051FDA}" type="slidenum">
              <a:rPr lang="fr-CH" smtClean="0"/>
              <a:t>18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77933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D3AE7-AF82-8044-8285-069116DB1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F223F-BFEE-A125-8132-6B020658A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Schéma</a:t>
            </a:r>
            <a:r>
              <a:rPr dirty="0"/>
              <a:t> </a:t>
            </a:r>
            <a:r>
              <a:rPr lang="fr-CH" dirty="0"/>
              <a:t>de données</a:t>
            </a:r>
            <a:r>
              <a:rPr dirty="0"/>
              <a:t> – </a:t>
            </a:r>
            <a:r>
              <a:rPr dirty="0" err="1"/>
              <a:t>Bornéo</a:t>
            </a:r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51638A4-C419-43AF-E4B2-F3AEF17C9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5413"/>
            <a:ext cx="9144000" cy="152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076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Borne de prêt </a:t>
            </a:r>
            <a:r>
              <a:rPr lang="fr-FR" dirty="0" err="1"/>
              <a:t>Renouvaud</a:t>
            </a:r>
            <a:r>
              <a:rPr lang="fr-FR" dirty="0"/>
              <a:t> : Bornéo</a:t>
            </a:r>
            <a:br>
              <a:rPr lang="fr-FR" dirty="0"/>
            </a:br>
            <a:r>
              <a:rPr lang="fr-FR" dirty="0"/>
              <a:t>Born to </a:t>
            </a:r>
            <a:r>
              <a:rPr lang="fr-FR" dirty="0" err="1"/>
              <a:t>be</a:t>
            </a:r>
            <a:r>
              <a:rPr lang="fr-FR" dirty="0"/>
              <a:t> free ! </a:t>
            </a:r>
            <a:br>
              <a:rPr lang="fr-FR" dirty="0"/>
            </a:br>
            <a:br>
              <a:rPr lang="fr-FR" dirty="0"/>
            </a:br>
            <a:r>
              <a:rPr lang="fr-FR" dirty="0"/>
              <a:t>11.09.2025</a:t>
            </a:r>
            <a:br>
              <a:rPr lang="fr-FR" dirty="0"/>
            </a:b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Sylvain Courret &amp; Yann Odier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C3BDF9F-26F3-BD33-B7C9-2CD1EF225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068960"/>
            <a:ext cx="2897560" cy="289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7167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250A8-4883-F839-0539-A72E13C3D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BAD34-2479-3C73-5EEC-8B73D5300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Docker et Portainer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96A7D-3217-D92B-EE68-F9AFB499E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FR" dirty="0"/>
              <a:t>Docker : maniable et souple</a:t>
            </a:r>
          </a:p>
          <a:p>
            <a:endParaRPr lang="en-FR" dirty="0"/>
          </a:p>
          <a:p>
            <a:r>
              <a:rPr lang="en-FR" dirty="0"/>
              <a:t>Portainer : interface graphique pour admin Docker</a:t>
            </a:r>
          </a:p>
          <a:p>
            <a:endParaRPr lang="en-FR" dirty="0"/>
          </a:p>
          <a:p>
            <a:endParaRPr lang="en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012249-35A1-17A7-B7C3-E0EF272AD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F389F-D543-474C-BC3D-55E22F051FDA}" type="slidenum">
              <a:rPr lang="fr-CH" smtClean="0"/>
              <a:t>20</a:t>
            </a:fld>
            <a:endParaRPr lang="fr-C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14D601-C8EF-1D7D-A487-8C694D250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439886"/>
            <a:ext cx="7772400" cy="293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6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E12F1-4B5C-5B41-192B-201D3F7A8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52CA4-288C-EE01-839E-AC46C114B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Comment ça marche : besoin terrain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2B958-6599-794A-5AE1-05D28DBF09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FR" dirty="0"/>
              <a:t>Tablette, ordinateur, douchette, stand</a:t>
            </a:r>
          </a:p>
          <a:p>
            <a:endParaRPr lang="en-FR" dirty="0"/>
          </a:p>
          <a:p>
            <a:r>
              <a:rPr lang="en-FR" dirty="0"/>
              <a:t>Connexion filaire ou wifi</a:t>
            </a:r>
          </a:p>
          <a:p>
            <a:endParaRPr lang="en-FR" dirty="0"/>
          </a:p>
          <a:p>
            <a:r>
              <a:rPr lang="en-FR" dirty="0"/>
              <a:t>En mode dedié ou ponctuel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A2366C-387C-6ADC-0634-FDD76E3E6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F389F-D543-474C-BC3D-55E22F051FDA}" type="slidenum">
              <a:rPr lang="fr-CH" smtClean="0"/>
              <a:t>21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45319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1EB033-C01D-E62D-2246-438B5DC68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D4DFA-A809-352E-DF42-F77AC0DCB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Comment ça marche : coordination, bibliothècaires, Pascal 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3CC4D-CD4F-D7D3-8228-29C844C3E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FR" dirty="0"/>
              <a:t>Coordination : mise à jour périodique code barre connexion</a:t>
            </a:r>
          </a:p>
          <a:p>
            <a:endParaRPr lang="en-FR" dirty="0"/>
          </a:p>
          <a:p>
            <a:r>
              <a:rPr lang="en-FR" dirty="0"/>
              <a:t>Bibliothècaires : connexion, suivi des code barre</a:t>
            </a:r>
          </a:p>
          <a:p>
            <a:endParaRPr lang="en-FR" dirty="0"/>
          </a:p>
          <a:p>
            <a:r>
              <a:rPr lang="en-FR" dirty="0"/>
              <a:t>Pascal Lab :  mises à jour et maintenance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74A901-CA7E-643B-77D4-9F528F45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F389F-D543-474C-BC3D-55E22F051FDA}" type="slidenum">
              <a:rPr lang="fr-CH" smtClean="0"/>
              <a:t>22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22409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CH" dirty="0"/>
              <a:t>Comment l’implémenter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5576" y="2060848"/>
            <a:ext cx="7992472" cy="3240360"/>
          </a:xfrm>
        </p:spPr>
        <p:txBody>
          <a:bodyPr/>
          <a:lstStyle/>
          <a:p>
            <a:pPr lvl="1"/>
            <a:endParaRPr lang="fr-CH" dirty="0"/>
          </a:p>
          <a:p>
            <a:pPr marL="180000" lvl="1" indent="0">
              <a:buNone/>
            </a:pPr>
            <a:endParaRPr lang="fr-CH" dirty="0"/>
          </a:p>
          <a:p>
            <a:pPr marL="180000" lvl="1" indent="0">
              <a:buNone/>
            </a:pPr>
            <a:endParaRPr lang="fr-CH" sz="2400" dirty="0"/>
          </a:p>
          <a:p>
            <a:pPr marL="180000" lvl="1" indent="0">
              <a:buNone/>
            </a:pPr>
            <a:endParaRPr lang="fr-CH" sz="2100" dirty="0"/>
          </a:p>
          <a:p>
            <a:pPr marL="180000" lvl="1" indent="0">
              <a:buNone/>
            </a:pPr>
            <a:endParaRPr lang="fr-CH" sz="2100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F389F-D543-474C-BC3D-55E22F051FDA}" type="slidenum">
              <a:rPr lang="fr-CH" smtClean="0"/>
              <a:t>23</a:t>
            </a:fld>
            <a:endParaRPr lang="fr-CH"/>
          </a:p>
        </p:txBody>
      </p:sp>
      <p:sp>
        <p:nvSpPr>
          <p:cNvPr id="5" name="Rectangle 4"/>
          <p:cNvSpPr/>
          <p:nvPr/>
        </p:nvSpPr>
        <p:spPr>
          <a:xfrm>
            <a:off x="611560" y="1666964"/>
            <a:ext cx="79208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Code open source – GPLv3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Version locale possible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Version client / serveur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dirty="0"/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7389263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96E28-DAC8-D349-1ACD-09FB1D26D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4835BC6-5470-78CC-7246-D6DAD516F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fr-CH" sz="3600" dirty="0"/>
              <a:t>Formation/information </a:t>
            </a:r>
            <a:endParaRPr lang="fr-CH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66E855-C967-F75E-53E0-088EDCC23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2060848"/>
            <a:ext cx="7992472" cy="3240360"/>
          </a:xfrm>
        </p:spPr>
        <p:txBody>
          <a:bodyPr/>
          <a:lstStyle/>
          <a:p>
            <a:pPr lvl="1"/>
            <a:endParaRPr lang="fr-CH" dirty="0"/>
          </a:p>
          <a:p>
            <a:pPr marL="180000" lvl="1" indent="0">
              <a:buNone/>
            </a:pPr>
            <a:endParaRPr lang="fr-CH" dirty="0"/>
          </a:p>
          <a:p>
            <a:pPr marL="180000" lvl="1" indent="0">
              <a:buNone/>
            </a:pPr>
            <a:endParaRPr lang="fr-CH" sz="2400" dirty="0"/>
          </a:p>
          <a:p>
            <a:pPr marL="180000" lvl="1" indent="0">
              <a:buNone/>
            </a:pPr>
            <a:endParaRPr lang="fr-CH" sz="2100" dirty="0"/>
          </a:p>
          <a:p>
            <a:pPr marL="180000" lvl="1" indent="0">
              <a:buNone/>
            </a:pPr>
            <a:endParaRPr lang="fr-CH" sz="2100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E0AEBF2-547A-8A22-27CD-973FB8204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F389F-D543-474C-BC3D-55E22F051FDA}" type="slidenum">
              <a:rPr lang="fr-CH" smtClean="0"/>
              <a:t>24</a:t>
            </a:fld>
            <a:endParaRPr lang="fr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520F20-4EEC-EAAA-92DA-B1D0131209BC}"/>
              </a:ext>
            </a:extLst>
          </p:cNvPr>
          <p:cNvSpPr/>
          <p:nvPr/>
        </p:nvSpPr>
        <p:spPr>
          <a:xfrm>
            <a:off x="683568" y="1666964"/>
            <a:ext cx="79208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Documentation métier admins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Bibliothécaires : marche à suivre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Lecteurs-</a:t>
            </a:r>
            <a:r>
              <a:rPr lang="fr-CH" dirty="0" err="1"/>
              <a:t>rices</a:t>
            </a:r>
            <a:r>
              <a:rPr lang="fr-CH" dirty="0"/>
              <a:t> : sur le terrain</a:t>
            </a:r>
          </a:p>
          <a:p>
            <a:endParaRPr lang="fr-CH" dirty="0"/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4116833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A1067-7457-4DF5-690D-FC6C7FC7F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FE77B9A-1C57-8F8F-0283-86AAA8B96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fr-CH" sz="3600" dirty="0"/>
              <a:t>Perspectives possibles</a:t>
            </a:r>
            <a:endParaRPr lang="fr-CH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15F8A4-F63F-827F-855F-3530678A0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2060848"/>
            <a:ext cx="7992472" cy="3240360"/>
          </a:xfrm>
        </p:spPr>
        <p:txBody>
          <a:bodyPr/>
          <a:lstStyle/>
          <a:p>
            <a:pPr lvl="1"/>
            <a:endParaRPr lang="fr-CH" dirty="0"/>
          </a:p>
          <a:p>
            <a:pPr marL="180000" lvl="1" indent="0">
              <a:buNone/>
            </a:pPr>
            <a:endParaRPr lang="fr-CH" dirty="0"/>
          </a:p>
          <a:p>
            <a:pPr marL="180000" lvl="1" indent="0">
              <a:buNone/>
            </a:pPr>
            <a:endParaRPr lang="fr-CH" sz="2400" dirty="0"/>
          </a:p>
          <a:p>
            <a:pPr marL="180000" lvl="1" indent="0">
              <a:buNone/>
            </a:pPr>
            <a:endParaRPr lang="fr-CH" sz="2100" dirty="0"/>
          </a:p>
          <a:p>
            <a:pPr marL="180000" lvl="1" indent="0">
              <a:buNone/>
            </a:pPr>
            <a:endParaRPr lang="fr-CH" sz="2100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AC470B4-5A52-C233-7A1E-9445447B0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F389F-D543-474C-BC3D-55E22F051FDA}" type="slidenum">
              <a:rPr lang="fr-CH" smtClean="0"/>
              <a:t>25</a:t>
            </a:fld>
            <a:endParaRPr lang="fr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D73FD6-CAB6-9B20-9A6A-B803BCE1EEC1}"/>
              </a:ext>
            </a:extLst>
          </p:cNvPr>
          <p:cNvSpPr/>
          <p:nvPr/>
        </p:nvSpPr>
        <p:spPr>
          <a:xfrm>
            <a:off x="732405" y="1844824"/>
            <a:ext cx="79208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 err="1"/>
              <a:t>Scale</a:t>
            </a:r>
            <a:r>
              <a:rPr lang="fr-CH" dirty="0"/>
              <a:t> up 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Détails compte lecteur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Antivols / portiques RFID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Antivols / portiques magnétiques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API vs SIP2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VPN 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dirty="0"/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0760141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8AAE0-FD52-424B-0FD6-89CA1788A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27807FE-C90C-61D9-60F6-B39BCB7E5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fr-CH" sz="3600" dirty="0"/>
              <a:t>Code et questions</a:t>
            </a:r>
            <a:endParaRPr lang="fr-CH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8E35E9-6067-6A7D-AEFE-A9A5CFB9E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2060848"/>
            <a:ext cx="7992472" cy="3240360"/>
          </a:xfrm>
        </p:spPr>
        <p:txBody>
          <a:bodyPr/>
          <a:lstStyle/>
          <a:p>
            <a:pPr lvl="1"/>
            <a:endParaRPr lang="fr-CH" dirty="0"/>
          </a:p>
          <a:p>
            <a:pPr marL="180000" lvl="1" indent="0">
              <a:buNone/>
            </a:pPr>
            <a:endParaRPr lang="fr-CH" dirty="0"/>
          </a:p>
          <a:p>
            <a:pPr marL="180000" lvl="1" indent="0">
              <a:buNone/>
            </a:pPr>
            <a:endParaRPr lang="fr-CH" sz="2400" dirty="0"/>
          </a:p>
          <a:p>
            <a:pPr marL="180000" lvl="1" indent="0">
              <a:buNone/>
            </a:pPr>
            <a:endParaRPr lang="fr-CH" sz="2100" dirty="0"/>
          </a:p>
          <a:p>
            <a:pPr marL="180000" lvl="1" indent="0">
              <a:buNone/>
            </a:pPr>
            <a:endParaRPr lang="fr-CH" sz="2100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CC74E8A-3A26-B581-3362-B231ABF41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F389F-D543-474C-BC3D-55E22F051FDA}" type="slidenum">
              <a:rPr lang="fr-CH" smtClean="0"/>
              <a:t>26</a:t>
            </a:fld>
            <a:endParaRPr lang="fr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DC4827-E925-A3FC-E5D3-15DDBD2BC0F2}"/>
              </a:ext>
            </a:extLst>
          </p:cNvPr>
          <p:cNvSpPr/>
          <p:nvPr/>
        </p:nvSpPr>
        <p:spPr>
          <a:xfrm>
            <a:off x="539552" y="2644170"/>
            <a:ext cx="79208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dirty="0">
                <a:hlinkClick r:id="rId3"/>
              </a:rPr>
              <a:t>https://github.com/Renouvaud/Borneo</a:t>
            </a:r>
            <a:r>
              <a:rPr lang="fr-CH" dirty="0"/>
              <a:t> (v2.00)	</a:t>
            </a:r>
          </a:p>
          <a:p>
            <a:endParaRPr lang="fr-CH" dirty="0"/>
          </a:p>
          <a:p>
            <a:r>
              <a:rPr lang="fr-CH" dirty="0">
                <a:hlinkClick r:id="rId4"/>
              </a:rPr>
              <a:t>contact@renouvaud.ch</a:t>
            </a:r>
            <a:endParaRPr lang="fr-CH" dirty="0"/>
          </a:p>
          <a:p>
            <a:endParaRPr lang="fr-CH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dirty="0"/>
          </a:p>
          <a:p>
            <a:endParaRPr lang="fr-CH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89D215-C2E4-D101-E0DF-A4C67B9847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5515" y="4437112"/>
            <a:ext cx="1968725" cy="196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23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Sommaire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63568" y="2060848"/>
            <a:ext cx="7992472" cy="3240360"/>
          </a:xfrm>
        </p:spPr>
        <p:txBody>
          <a:bodyPr/>
          <a:lstStyle/>
          <a:p>
            <a:pPr marL="180000" lvl="1" indent="0">
              <a:buNone/>
            </a:pPr>
            <a:r>
              <a:rPr lang="fr-CH" sz="2100" dirty="0"/>
              <a:t>Le réseau </a:t>
            </a:r>
            <a:r>
              <a:rPr lang="fr-CH" sz="2100" dirty="0" err="1"/>
              <a:t>Renouvaud</a:t>
            </a:r>
            <a:r>
              <a:rPr lang="fr-CH" sz="2100" dirty="0"/>
              <a:t>, architecture SIGB</a:t>
            </a:r>
          </a:p>
          <a:p>
            <a:pPr marL="180000" lvl="1" indent="0">
              <a:buNone/>
            </a:pPr>
            <a:r>
              <a:rPr lang="fr-CH" sz="2100" dirty="0"/>
              <a:t>Besoins et tests, développement</a:t>
            </a:r>
          </a:p>
          <a:p>
            <a:pPr marL="180000" lvl="1" indent="0">
              <a:buNone/>
            </a:pPr>
            <a:r>
              <a:rPr lang="fr-CH" sz="2100" dirty="0"/>
              <a:t>Fonctionnalités et démo</a:t>
            </a:r>
          </a:p>
          <a:p>
            <a:pPr marL="180000" lvl="1" indent="0">
              <a:buNone/>
            </a:pPr>
            <a:r>
              <a:rPr lang="fr-CH" sz="2100" dirty="0"/>
              <a:t>Architecture logicielle et outils</a:t>
            </a:r>
          </a:p>
          <a:p>
            <a:pPr marL="180000" lvl="1" indent="0">
              <a:buNone/>
            </a:pPr>
            <a:r>
              <a:rPr lang="fr-CH" sz="2100" dirty="0"/>
              <a:t>Besoins terrain et maintenance</a:t>
            </a:r>
          </a:p>
          <a:p>
            <a:pPr marL="180000" lvl="1" indent="0">
              <a:buNone/>
            </a:pPr>
            <a:r>
              <a:rPr lang="fr-CH" sz="2100" dirty="0"/>
              <a:t>Implémentation et documentation</a:t>
            </a:r>
          </a:p>
          <a:p>
            <a:pPr marL="180000" lvl="1" indent="0">
              <a:buNone/>
            </a:pPr>
            <a:r>
              <a:rPr lang="fr-CH" sz="2100" dirty="0"/>
              <a:t>Perspectives</a:t>
            </a:r>
          </a:p>
          <a:p>
            <a:pPr marL="180000" lvl="1" indent="0">
              <a:buNone/>
            </a:pPr>
            <a:r>
              <a:rPr lang="fr-CH" sz="2100" dirty="0"/>
              <a:t>Questions - réponses</a:t>
            </a:r>
          </a:p>
          <a:p>
            <a:pPr marL="180000" lvl="1" indent="0">
              <a:buNone/>
            </a:pPr>
            <a:endParaRPr lang="fr-CH" sz="2100" dirty="0"/>
          </a:p>
          <a:p>
            <a:pPr marL="180000" lvl="1" indent="0">
              <a:buNone/>
            </a:pPr>
            <a:endParaRPr lang="fr-CH" sz="2100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F389F-D543-474C-BC3D-55E22F051FDA}" type="slidenum">
              <a:rPr lang="fr-CH" smtClean="0"/>
              <a:t>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81845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3600" dirty="0" err="1"/>
              <a:t>Renouvaud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63568" y="2060848"/>
            <a:ext cx="7992472" cy="3240360"/>
          </a:xfrm>
        </p:spPr>
        <p:txBody>
          <a:bodyPr/>
          <a:lstStyle/>
          <a:p>
            <a:pPr lvl="1"/>
            <a:endParaRPr lang="fr-CH" dirty="0"/>
          </a:p>
          <a:p>
            <a:pPr marL="3429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CH" sz="2400" kern="1200" dirty="0">
                <a:latin typeface="Arial" pitchFamily="-65" charset="-52"/>
                <a:ea typeface="ＭＳ Ｐゴシック" pitchFamily="-65" charset="-128"/>
              </a:rPr>
              <a:t>Le réseau </a:t>
            </a:r>
            <a:r>
              <a:rPr lang="fr-CH" sz="2400" kern="1200" dirty="0" err="1">
                <a:latin typeface="Arial" pitchFamily="-65" charset="-52"/>
                <a:ea typeface="ＭＳ Ｐゴシック" pitchFamily="-65" charset="-128"/>
              </a:rPr>
              <a:t>Renouvaud</a:t>
            </a:r>
            <a:endParaRPr lang="fr-CH" sz="2400" kern="1200" dirty="0">
              <a:latin typeface="Arial" pitchFamily="-65" charset="-52"/>
              <a:ea typeface="ＭＳ Ｐゴシック" pitchFamily="-65" charset="-128"/>
            </a:endParaRPr>
          </a:p>
          <a:p>
            <a:pPr marL="3429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fr-CH" sz="2400" kern="1200" dirty="0">
              <a:latin typeface="Arial" pitchFamily="-65" charset="-52"/>
              <a:ea typeface="ＭＳ Ｐゴシック" pitchFamily="-65" charset="-128"/>
            </a:endParaRPr>
          </a:p>
          <a:p>
            <a:pPr marL="3429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CH" sz="2400" kern="1200" dirty="0">
                <a:latin typeface="Arial" pitchFamily="-65" charset="-52"/>
                <a:ea typeface="ＭＳ Ｐゴシック" pitchFamily="-65" charset="-128"/>
              </a:rPr>
              <a:t>La coordination </a:t>
            </a:r>
            <a:r>
              <a:rPr lang="fr-CH" sz="2400" kern="1200" dirty="0" err="1">
                <a:latin typeface="Arial" pitchFamily="-65" charset="-52"/>
                <a:ea typeface="ＭＳ Ｐゴシック" pitchFamily="-65" charset="-128"/>
              </a:rPr>
              <a:t>Renouvaud</a:t>
            </a:r>
            <a:endParaRPr lang="fr-CH" sz="2400" kern="1200" dirty="0">
              <a:latin typeface="Arial" pitchFamily="-65" charset="-52"/>
              <a:ea typeface="ＭＳ Ｐゴシック" pitchFamily="-65" charset="-128"/>
            </a:endParaRPr>
          </a:p>
          <a:p>
            <a:pPr marL="3429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fr-CH" sz="2400" kern="1200" dirty="0">
              <a:latin typeface="Arial" pitchFamily="-65" charset="-52"/>
              <a:ea typeface="ＭＳ Ｐゴシック" pitchFamily="-65" charset="-128"/>
            </a:endParaRPr>
          </a:p>
          <a:p>
            <a:pPr marL="3429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fr-CH" sz="2400" kern="1200" dirty="0">
              <a:latin typeface="Arial" pitchFamily="-65" charset="-52"/>
              <a:ea typeface="ＭＳ Ｐゴシック" pitchFamily="-65" charset="-128"/>
            </a:endParaRPr>
          </a:p>
          <a:p>
            <a:pPr marL="180000" lvl="1" indent="0">
              <a:buNone/>
            </a:pPr>
            <a:endParaRPr lang="fr-CH" sz="2400" dirty="0"/>
          </a:p>
          <a:p>
            <a:pPr marL="180000" lvl="1" indent="0">
              <a:buNone/>
            </a:pPr>
            <a:endParaRPr lang="fr-CH" sz="2100" dirty="0"/>
          </a:p>
          <a:p>
            <a:pPr marL="180000" lvl="1" indent="0">
              <a:buNone/>
            </a:pPr>
            <a:endParaRPr lang="fr-CH" sz="2100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F389F-D543-474C-BC3D-55E22F051FDA}" type="slidenum">
              <a:rPr lang="fr-CH" smtClean="0"/>
              <a:t>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06139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72C58-CDA3-5F59-C848-6BDBA5015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8F0A3E9-DAEF-994A-FD14-7AF6879D5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3600" dirty="0" err="1"/>
              <a:t>Renouvaud</a:t>
            </a:r>
            <a:r>
              <a:rPr lang="fr-CH" sz="3600" dirty="0"/>
              <a:t> : flux de données – Premium </a:t>
            </a:r>
            <a:r>
              <a:rPr lang="fr-CH" dirty="0" err="1"/>
              <a:t>s</a:t>
            </a:r>
            <a:r>
              <a:rPr lang="fr-CH" sz="3600" dirty="0" err="1"/>
              <a:t>andbox</a:t>
            </a:r>
            <a:r>
              <a:rPr lang="fr-CH" sz="3600" dirty="0"/>
              <a:t> et production</a:t>
            </a:r>
            <a:endParaRPr lang="fr-CH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5FA9C7F-5F35-BF35-2578-DB0E982B1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F389F-D543-474C-BC3D-55E22F051FDA}" type="slidenum">
              <a:rPr lang="fr-CH" smtClean="0"/>
              <a:t>5</a:t>
            </a:fld>
            <a:endParaRPr lang="fr-CH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CB66176-994E-E18F-A305-7561BDBEB7E5}"/>
              </a:ext>
            </a:extLst>
          </p:cNvPr>
          <p:cNvSpPr/>
          <p:nvPr/>
        </p:nvSpPr>
        <p:spPr bwMode="auto">
          <a:xfrm>
            <a:off x="323528" y="1916832"/>
            <a:ext cx="1872208" cy="1440160"/>
          </a:xfrm>
          <a:prstGeom prst="roundRect">
            <a:avLst/>
          </a:prstGeom>
          <a:solidFill>
            <a:srgbClr val="CB275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Alma : SIGB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8DF0DC2-42E1-9969-22DB-F5F31A07E29D}"/>
              </a:ext>
            </a:extLst>
          </p:cNvPr>
          <p:cNvSpPr/>
          <p:nvPr/>
        </p:nvSpPr>
        <p:spPr bwMode="auto">
          <a:xfrm>
            <a:off x="5796136" y="1916832"/>
            <a:ext cx="2502248" cy="1440160"/>
          </a:xfrm>
          <a:prstGeom prst="roundRect">
            <a:avLst/>
          </a:prstGeom>
          <a:solidFill>
            <a:srgbClr val="CC2751"/>
          </a:solidFill>
          <a:ln w="9525" cap="flat" cmpd="sng" algn="ctr">
            <a:solidFill>
              <a:srgbClr val="CD265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PrimoVE  : Outil découverte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564093B-4C5C-734A-50E8-07A347E2D2A1}"/>
              </a:ext>
            </a:extLst>
          </p:cNvPr>
          <p:cNvSpPr/>
          <p:nvPr/>
        </p:nvSpPr>
        <p:spPr bwMode="auto">
          <a:xfrm>
            <a:off x="2699792" y="4895356"/>
            <a:ext cx="2574249" cy="1440160"/>
          </a:xfrm>
          <a:prstGeom prst="roundRect">
            <a:avLst/>
          </a:prstGeom>
          <a:solidFill>
            <a:srgbClr val="CC2751"/>
          </a:solidFill>
          <a:ln w="9525" cap="flat" cmpd="sng" algn="ctr">
            <a:solidFill>
              <a:srgbClr val="CC275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SaaS - Clarivate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4485891-6357-7DC8-A58F-767ABB1AAA7A}"/>
              </a:ext>
            </a:extLst>
          </p:cNvPr>
          <p:cNvSpPr/>
          <p:nvPr/>
        </p:nvSpPr>
        <p:spPr bwMode="auto">
          <a:xfrm>
            <a:off x="3347865" y="2503434"/>
            <a:ext cx="1352908" cy="792088"/>
          </a:xfrm>
          <a:prstGeom prst="roundRect">
            <a:avLst/>
          </a:prstGeom>
          <a:solidFill>
            <a:srgbClr val="CC275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APIs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399AAEF-527C-2322-237A-18116448382D}"/>
              </a:ext>
            </a:extLst>
          </p:cNvPr>
          <p:cNvCxnSpPr>
            <a:cxnSpLocks/>
          </p:cNvCxnSpPr>
          <p:nvPr/>
        </p:nvCxnSpPr>
        <p:spPr bwMode="auto">
          <a:xfrm>
            <a:off x="2411760" y="2926704"/>
            <a:ext cx="576064" cy="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5D88A01-B0DB-6AF6-8EAE-A1FE7E34622B}"/>
              </a:ext>
            </a:extLst>
          </p:cNvPr>
          <p:cNvCxnSpPr>
            <a:cxnSpLocks/>
          </p:cNvCxnSpPr>
          <p:nvPr/>
        </p:nvCxnSpPr>
        <p:spPr bwMode="auto">
          <a:xfrm>
            <a:off x="4842000" y="2899478"/>
            <a:ext cx="576064" cy="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2F6D4CD-F9EE-B018-0E04-52461DCB8855}"/>
              </a:ext>
            </a:extLst>
          </p:cNvPr>
          <p:cNvCxnSpPr>
            <a:cxnSpLocks/>
          </p:cNvCxnSpPr>
          <p:nvPr/>
        </p:nvCxnSpPr>
        <p:spPr bwMode="auto">
          <a:xfrm>
            <a:off x="3923928" y="3666483"/>
            <a:ext cx="0" cy="82117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A16C497-1C2B-794E-DF8C-2D9B818C8B00}"/>
              </a:ext>
            </a:extLst>
          </p:cNvPr>
          <p:cNvCxnSpPr>
            <a:cxnSpLocks/>
          </p:cNvCxnSpPr>
          <p:nvPr/>
        </p:nvCxnSpPr>
        <p:spPr bwMode="auto">
          <a:xfrm flipH="1">
            <a:off x="5130032" y="3666483"/>
            <a:ext cx="720080" cy="803816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FE70210-26B6-887D-0090-93417F951F1D}"/>
              </a:ext>
            </a:extLst>
          </p:cNvPr>
          <p:cNvCxnSpPr>
            <a:cxnSpLocks/>
          </p:cNvCxnSpPr>
          <p:nvPr/>
        </p:nvCxnSpPr>
        <p:spPr bwMode="auto">
          <a:xfrm>
            <a:off x="2123727" y="3693368"/>
            <a:ext cx="720081" cy="794293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2BCB678-4F14-3C07-A600-884EE5980FFB}"/>
              </a:ext>
            </a:extLst>
          </p:cNvPr>
          <p:cNvCxnSpPr>
            <a:cxnSpLocks/>
          </p:cNvCxnSpPr>
          <p:nvPr/>
        </p:nvCxnSpPr>
        <p:spPr bwMode="auto">
          <a:xfrm>
            <a:off x="2672804" y="2204864"/>
            <a:ext cx="2502248" cy="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58600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7B215-B902-87F0-54FD-CE3A1BE46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6ECFBB4-9E53-1D00-F372-96472D302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3600" dirty="0"/>
              <a:t>Besoin et tests</a:t>
            </a:r>
            <a:endParaRPr lang="fr-CH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1B9B6A-EE04-45A9-7AA2-541A7F8C9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568" y="2060848"/>
            <a:ext cx="7992472" cy="3240360"/>
          </a:xfrm>
        </p:spPr>
        <p:txBody>
          <a:bodyPr/>
          <a:lstStyle/>
          <a:p>
            <a:pPr lvl="1"/>
            <a:endParaRPr lang="fr-CH" dirty="0"/>
          </a:p>
          <a:p>
            <a:pPr marL="3429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CH" sz="2400" kern="1200" dirty="0">
                <a:latin typeface="Arial" pitchFamily="-65" charset="-52"/>
                <a:ea typeface="ＭＳ Ｐゴシック" pitchFamily="-65" charset="-128"/>
              </a:rPr>
              <a:t>Besoin ancien</a:t>
            </a:r>
          </a:p>
          <a:p>
            <a:pPr marL="3429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fr-CH" sz="2400" kern="1200" dirty="0">
              <a:latin typeface="Arial" pitchFamily="-65" charset="-52"/>
              <a:ea typeface="ＭＳ Ｐゴシック" pitchFamily="-65" charset="-128"/>
            </a:endParaRPr>
          </a:p>
          <a:p>
            <a:pPr marL="3429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CH" sz="2400" kern="1200" dirty="0">
                <a:latin typeface="Arial" pitchFamily="-65" charset="-52"/>
                <a:ea typeface="ＭＳ Ｐゴシック" pitchFamily="-65" charset="-128"/>
              </a:rPr>
              <a:t>Initiative communautaire existante</a:t>
            </a:r>
          </a:p>
          <a:p>
            <a:pPr marL="3429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fr-CH" sz="2400" kern="1200" dirty="0">
              <a:latin typeface="Arial" pitchFamily="-65" charset="-52"/>
              <a:ea typeface="ＭＳ Ｐゴシック" pitchFamily="-65" charset="-128"/>
            </a:endParaRPr>
          </a:p>
          <a:p>
            <a:pPr marL="3429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CH" sz="2400" kern="1200" dirty="0">
                <a:latin typeface="Arial" pitchFamily="-65" charset="-52"/>
                <a:ea typeface="ＭＳ Ｐゴシック" pitchFamily="-65" charset="-128"/>
              </a:rPr>
              <a:t>2024 : POC et test</a:t>
            </a:r>
          </a:p>
          <a:p>
            <a:pPr marL="180000" lvl="1" indent="0">
              <a:buNone/>
            </a:pPr>
            <a:endParaRPr lang="fr-CH" sz="2400" dirty="0"/>
          </a:p>
          <a:p>
            <a:pPr marL="180000" lvl="1" indent="0">
              <a:buNone/>
            </a:pPr>
            <a:endParaRPr lang="fr-CH" sz="2100" dirty="0"/>
          </a:p>
          <a:p>
            <a:pPr marL="180000" lvl="1" indent="0">
              <a:buNone/>
            </a:pPr>
            <a:endParaRPr lang="fr-CH" sz="2100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8D87E03-2845-CD19-EFC1-FD9A04F96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F389F-D543-474C-BC3D-55E22F051FDA}" type="slidenum">
              <a:rPr lang="fr-CH" smtClean="0"/>
              <a:t>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79673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fr-CH" sz="3600" dirty="0"/>
              <a:t>Co-développement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5576" y="2060848"/>
            <a:ext cx="7992472" cy="3240360"/>
          </a:xfrm>
        </p:spPr>
        <p:txBody>
          <a:bodyPr/>
          <a:lstStyle/>
          <a:p>
            <a:pPr lvl="1"/>
            <a:endParaRPr lang="fr-CH" dirty="0"/>
          </a:p>
          <a:p>
            <a:pPr marL="180000" lvl="1" indent="0">
              <a:buNone/>
            </a:pPr>
            <a:endParaRPr lang="fr-CH" dirty="0"/>
          </a:p>
          <a:p>
            <a:pPr marL="180000" lvl="1" indent="0">
              <a:buNone/>
            </a:pPr>
            <a:endParaRPr lang="fr-CH" sz="2400" dirty="0"/>
          </a:p>
          <a:p>
            <a:pPr marL="180000" lvl="1" indent="0">
              <a:buNone/>
            </a:pPr>
            <a:endParaRPr lang="fr-CH" sz="2100" dirty="0"/>
          </a:p>
          <a:p>
            <a:pPr marL="180000" lvl="1" indent="0">
              <a:buNone/>
            </a:pPr>
            <a:endParaRPr lang="fr-CH" sz="2100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F389F-D543-474C-BC3D-55E22F051FDA}" type="slidenum">
              <a:rPr lang="fr-CH" smtClean="0"/>
              <a:t>7</a:t>
            </a:fld>
            <a:endParaRPr lang="fr-CH"/>
          </a:p>
        </p:txBody>
      </p:sp>
      <p:sp>
        <p:nvSpPr>
          <p:cNvPr id="5" name="Rectangle 4"/>
          <p:cNvSpPr/>
          <p:nvPr/>
        </p:nvSpPr>
        <p:spPr>
          <a:xfrm>
            <a:off x="467544" y="1845176"/>
            <a:ext cx="79208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Annoncé à l’Assemblée annuelle RNV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Bibliothèques pilotes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Démo puis consolidation</a:t>
            </a:r>
          </a:p>
        </p:txBody>
      </p:sp>
    </p:spTree>
    <p:extLst>
      <p:ext uri="{BB962C8B-B14F-4D97-AF65-F5344CB8AC3E}">
        <p14:creationId xmlns:p14="http://schemas.microsoft.com/office/powerpoint/2010/main" val="676307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CH" dirty="0"/>
              <a:t>Bornéo : qu’est-ce que c’est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63568" y="2060848"/>
            <a:ext cx="7992472" cy="3240360"/>
          </a:xfrm>
        </p:spPr>
        <p:txBody>
          <a:bodyPr/>
          <a:lstStyle/>
          <a:p>
            <a:pPr lvl="1"/>
            <a:endParaRPr lang="fr-CH" dirty="0"/>
          </a:p>
          <a:p>
            <a:pPr marL="180000" lvl="1" indent="0">
              <a:buNone/>
            </a:pPr>
            <a:endParaRPr lang="fr-CH" dirty="0"/>
          </a:p>
          <a:p>
            <a:pPr marL="180000" lvl="1" indent="0">
              <a:buNone/>
            </a:pPr>
            <a:endParaRPr lang="fr-CH" sz="2100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F389F-D543-474C-BC3D-55E22F051FDA}" type="slidenum">
              <a:rPr lang="fr-CH" smtClean="0"/>
              <a:t>8</a:t>
            </a:fld>
            <a:endParaRPr lang="fr-CH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D9EF55-7F79-FD5F-362D-05900CDC4193}"/>
              </a:ext>
            </a:extLst>
          </p:cNvPr>
          <p:cNvSpPr txBox="1"/>
          <p:nvPr/>
        </p:nvSpPr>
        <p:spPr>
          <a:xfrm>
            <a:off x="467544" y="1628800"/>
            <a:ext cx="6390456" cy="3062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2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fr-FR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Borne de prêt essentielle</a:t>
            </a:r>
          </a:p>
          <a:p>
            <a:pPr marL="342900" indent="-342900" algn="just">
              <a:lnSpc>
                <a:spcPct val="2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Alternative aux offres commerciales</a:t>
            </a:r>
          </a:p>
          <a:p>
            <a:pPr marL="342900" indent="-342900" algn="just">
              <a:lnSpc>
                <a:spcPct val="2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Répandue</a:t>
            </a:r>
          </a:p>
          <a:p>
            <a:pPr algn="just">
              <a:spcAft>
                <a:spcPts val="1000"/>
              </a:spcAft>
              <a:buNone/>
            </a:pPr>
            <a:endParaRPr lang="en-FR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721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FD5CE-4964-C522-CA8A-212AA7F09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C42B172-E1F3-3956-9EF1-608E83AAA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CH" dirty="0"/>
              <a:t>Démo : connexion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0265CD-3E03-3DF7-ECAF-925FCC74E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568" y="2060848"/>
            <a:ext cx="7992472" cy="3240360"/>
          </a:xfrm>
        </p:spPr>
        <p:txBody>
          <a:bodyPr/>
          <a:lstStyle/>
          <a:p>
            <a:pPr lvl="1"/>
            <a:endParaRPr lang="fr-CH" dirty="0"/>
          </a:p>
          <a:p>
            <a:pPr marL="180000" lvl="1" indent="0">
              <a:buNone/>
            </a:pPr>
            <a:endParaRPr lang="fr-CH" dirty="0"/>
          </a:p>
          <a:p>
            <a:pPr marL="180000" lvl="1" indent="0">
              <a:buNone/>
            </a:pPr>
            <a:endParaRPr lang="fr-CH" sz="2100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CE662A5-3A50-E434-15EB-87D39CAB4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F389F-D543-474C-BC3D-55E22F051FDA}" type="slidenum">
              <a:rPr lang="fr-CH" smtClean="0"/>
              <a:t>9</a:t>
            </a:fld>
            <a:endParaRPr lang="fr-CH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844757-7EBE-5553-C378-0C250D93A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35737"/>
            <a:ext cx="7772400" cy="318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81552"/>
      </p:ext>
    </p:extLst>
  </p:cSld>
  <p:clrMapOvr>
    <a:masterClrMapping/>
  </p:clrMapOvr>
</p:sld>
</file>

<file path=ppt/theme/theme1.xml><?xml version="1.0" encoding="utf-8"?>
<a:theme xmlns:a="http://schemas.openxmlformats.org/drawingml/2006/main" name="20160422_RENOUVAUD_modèle_Powerpoint">
  <a:themeElements>
    <a:clrScheme name="Personnalisé 2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CCA788"/>
      </a:hlink>
      <a:folHlink>
        <a:srgbClr val="8C8C8C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CH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CH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20160422_RENOUVAUD_modèle_powerpoint</Template>
  <TotalTime>16052</TotalTime>
  <Words>768</Words>
  <Application>Microsoft Macintosh PowerPoint</Application>
  <PresentationFormat>On-screen Show (4:3)</PresentationFormat>
  <Paragraphs>301</Paragraphs>
  <Slides>26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Times</vt:lpstr>
      <vt:lpstr>Verdana</vt:lpstr>
      <vt:lpstr>20160422_RENOUVAUD_modèle_Powerpoint</vt:lpstr>
      <vt:lpstr>PowerPoint Presentation</vt:lpstr>
      <vt:lpstr>Borne de prêt Renouvaud : Bornéo Born to be free !   11.09.2025 Sylvain Courret &amp; Yann Odier</vt:lpstr>
      <vt:lpstr>Sommaire</vt:lpstr>
      <vt:lpstr>Renouvaud</vt:lpstr>
      <vt:lpstr>Renouvaud : flux de données – Premium sandbox et production</vt:lpstr>
      <vt:lpstr>Besoin et tests</vt:lpstr>
      <vt:lpstr>Co-développement</vt:lpstr>
      <vt:lpstr>Bornéo : qu’est-ce que c’est ?</vt:lpstr>
      <vt:lpstr>Démo : connexion</vt:lpstr>
      <vt:lpstr>Démo : mot de passe </vt:lpstr>
      <vt:lpstr>Démo : connexion lecteur-trice</vt:lpstr>
      <vt:lpstr>Démo : interface de prêt</vt:lpstr>
      <vt:lpstr>Démo : emprunt de documents</vt:lpstr>
      <vt:lpstr>Démo : retour à l’accueil</vt:lpstr>
      <vt:lpstr>Bornéo : qu’est-ce que ça fait ?</vt:lpstr>
      <vt:lpstr>Bornéo : qu’est-ce que ne ça fait pas ?</vt:lpstr>
      <vt:lpstr>Comment ça marche : architecture de départ</vt:lpstr>
      <vt:lpstr>Comment ça marche : architecture Renouvaud </vt:lpstr>
      <vt:lpstr>Schéma de données – Bornéo</vt:lpstr>
      <vt:lpstr>Docker et Portainer </vt:lpstr>
      <vt:lpstr>Comment ça marche : besoin terrain</vt:lpstr>
      <vt:lpstr>Comment ça marche : coordination, bibliothècaires, Pascal Lab</vt:lpstr>
      <vt:lpstr>Comment l’implémenter</vt:lpstr>
      <vt:lpstr>Formation/information </vt:lpstr>
      <vt:lpstr>Perspectives possibles</vt:lpstr>
      <vt:lpstr>Code et questions</vt:lpstr>
    </vt:vector>
  </TitlesOfParts>
  <Company>BCU-Lausannne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Hügi Jasmin</dc:creator>
  <cp:lastModifiedBy>Sylvain Courret</cp:lastModifiedBy>
  <cp:revision>414</cp:revision>
  <cp:lastPrinted>2018-10-02T12:51:14Z</cp:lastPrinted>
  <dcterms:created xsi:type="dcterms:W3CDTF">2017-02-21T08:23:40Z</dcterms:created>
  <dcterms:modified xsi:type="dcterms:W3CDTF">2025-09-25T13:02:53Z</dcterms:modified>
</cp:coreProperties>
</file>