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docProps/custom.xml" ContentType="application/vnd.openxmlformats-officedocument.custom-properties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notesSlides/notesSlide17.xml" ContentType="application/vnd.openxmlformats-officedocument.presentationml.notes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2.xml" ContentType="application/vnd.openxmlformats-officedocument.presentationml.slideLayout+xml"/>
  <Override PartName="/customXml/itemProps3.xml" ContentType="application/vnd.openxmlformats-officedocument.customXmlProperties+xml"/>
  <Override PartName="/ppt/slideLayouts/slideLayout4.xml" ContentType="application/vnd.openxmlformats-officedocument.presentationml.slideLayout+xml"/>
  <Override PartName="/customXml/itemProps2.xml" ContentType="application/vnd.openxmlformats-officedocument.customXmlProperties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3.xml" ContentType="application/vnd.openxmlformats-officedocument.presentationml.slideLayout+xml"/>
  <Override PartName="/customXml/itemProps1.xml" ContentType="application/vnd.openxmlformats-officedocument.customXml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howSpecialPlsOnTitleSld="0">
  <p:sldMasterIdLst>
    <p:sldMasterId id="2147483648" r:id="rId1"/>
  </p:sldMasterIdLst>
  <p:notesMasterIdLst>
    <p:notesMasterId r:id="rId3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9144000" cy="5143500" type="screen16x9"/>
  <p:notesSz cx="6858000" cy="9144000"/>
  <p:defaultTextStyle>
    <a:defPPr>
      <a:defRPr lang="fr-FR"/>
    </a:defPPr>
    <a:lvl1pPr marL="0" algn="l" defTabSz="685800">
      <a:defRPr sz="1350">
        <a:solidFill>
          <a:schemeClr val="tx1"/>
        </a:solidFill>
        <a:latin typeface="+mn-lt"/>
        <a:ea typeface="+mn-ea"/>
        <a:cs typeface="+mn-cs"/>
      </a:defRPr>
    </a:lvl1pPr>
    <a:lvl2pPr marL="342900" algn="l" defTabSz="685800">
      <a:defRPr sz="1350">
        <a:solidFill>
          <a:schemeClr val="tx1"/>
        </a:solidFill>
        <a:latin typeface="+mn-lt"/>
        <a:ea typeface="+mn-ea"/>
        <a:cs typeface="+mn-cs"/>
      </a:defRPr>
    </a:lvl2pPr>
    <a:lvl3pPr marL="685800" algn="l" defTabSz="685800">
      <a:defRPr sz="135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>
      <a:defRPr sz="135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>
      <a:defRPr sz="135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>
      <a:defRPr sz="135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>
      <a:defRPr sz="135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>
      <a:defRPr sz="135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>
      <a:defRPr sz="135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94" d="100"/>
          <a:sy n="194" d="100"/>
        </p:scale>
        <p:origin x="3294" y="156"/>
      </p:cViewPr>
      <p:guideLst>
        <p:guide pos="1620" orient="horz"/>
        <p:guide pos="288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 /><Relationship Id="rId40" Type="http://schemas.openxmlformats.org/officeDocument/2006/relationships/tableStyles" Target="tableStyles.xml" /><Relationship Id="rId41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pPr>
              <a:defRPr/>
            </a:pPr>
            <a:fld id="{38CE33FD-0FF9-9842-AB59-AE8A9DA86E6D}" type="datetime1">
              <a:rPr lang="fr-CH"/>
              <a:t>24.09.2025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210518" y="619273"/>
            <a:ext cx="6436964" cy="362079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 bwMode="auto">
          <a:xfrm>
            <a:off x="210518" y="4400549"/>
            <a:ext cx="6436964" cy="420100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pPr>
              <a:defRPr/>
            </a:pPr>
            <a:fld id="{4CF50783-AAED-1941-8BCC-9F6140F0A6B1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1" ftr="1" hdr="1" sldNum="1"/>
  <p:notesStyle>
    <a:lvl1pPr marL="0" algn="l" defTabSz="914400">
      <a:defRPr sz="1200">
        <a:solidFill>
          <a:schemeClr val="tx1"/>
        </a:solidFill>
        <a:latin typeface="Arial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 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 ?>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1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E8D0A5B1-366E-814F-985B-A15A07F752FF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F50783-AAED-1941-8BCC-9F6140F0A6B1}" type="slidenum">
              <a:rPr lang="fr-FR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10</a:t>
            </a:fld>
            <a:endParaRPr lang="fr-FR" sz="12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11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12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13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14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15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16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17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18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F50783-AAED-1941-8BCC-9F6140F0A6B1}" type="slidenum">
              <a:rPr lang="fr-FR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19</a:t>
            </a:fld>
            <a:endParaRPr lang="fr-FR" sz="12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F50783-AAED-1941-8BCC-9F6140F0A6B1}" type="slidenum">
              <a:rPr lang="fr-FR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2</a:t>
            </a:fld>
            <a:endParaRPr lang="fr-FR" sz="12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r>
              <a:rPr lang="en-US"/>
              <a:t>You are given a user query, some textual context and rules, all inside xml tags. You have to answer the query based on the context while respecting the rules. </a:t>
            </a:r>
            <a:br>
              <a:rPr lang="en-US"/>
            </a:br>
            <a:r>
              <a:rPr lang="en-US"/>
              <a:t>&lt;context&gt; </a:t>
            </a:r>
            <a:br>
              <a:rPr lang="en-US"/>
            </a:br>
            <a:r>
              <a:rPr lang="en-US"/>
              <a:t>[context] </a:t>
            </a:r>
            <a:br>
              <a:rPr lang="en-US"/>
            </a:br>
            <a:r>
              <a:rPr lang="en-US"/>
              <a:t>&lt;/context&gt; </a:t>
            </a:r>
            <a:br>
              <a:rPr lang="en-US"/>
            </a:br>
            <a:r>
              <a:rPr lang="en-US"/>
              <a:t>&lt;rules&gt;</a:t>
            </a:r>
            <a:br>
              <a:rPr lang="en-US"/>
            </a:br>
            <a:r>
              <a:rPr lang="en-US"/>
              <a:t>- If you don't know, just say so. </a:t>
            </a:r>
            <a:br>
              <a:rPr lang="en-US"/>
            </a:br>
            <a:r>
              <a:rPr lang="en-US"/>
              <a:t>- If you are not sure, ask for clarification. </a:t>
            </a:r>
            <a:br>
              <a:rPr lang="en-US"/>
            </a:br>
            <a:r>
              <a:rPr lang="en-US"/>
              <a:t>- Answer in the same language as the user query. </a:t>
            </a:r>
            <a:br>
              <a:rPr lang="en-US"/>
            </a:br>
            <a:r>
              <a:rPr lang="en-US"/>
              <a:t>- Be concise.</a:t>
            </a:r>
            <a:br>
              <a:rPr lang="en-US"/>
            </a:br>
            <a:r>
              <a:rPr lang="en-US"/>
              <a:t>- If the context appears unreadable or of poor quality, tell the user then answer as best as you can. </a:t>
            </a:r>
            <a:br>
              <a:rPr lang="en-US"/>
            </a:br>
            <a:r>
              <a:rPr lang="en-US"/>
              <a:t>- If the answer is not in the context but you think you know the answer, explain that to the user then answer with your own knowledge. </a:t>
            </a:r>
            <a:br>
              <a:rPr lang="en-US"/>
            </a:br>
            <a:r>
              <a:rPr lang="en-US"/>
              <a:t>- Answer directly and without using xml tags. </a:t>
            </a:r>
            <a:br>
              <a:rPr lang="en-US"/>
            </a:br>
            <a:r>
              <a:rPr lang="en-US"/>
              <a:t>- Do not interpret.</a:t>
            </a:r>
            <a:br>
              <a:rPr lang="en-US"/>
            </a:br>
            <a:r>
              <a:rPr lang="en-US"/>
              <a:t>&lt;/rules&gt; </a:t>
            </a:r>
            <a:br>
              <a:rPr lang="en-US"/>
            </a:br>
            <a:r>
              <a:rPr lang="en-US"/>
              <a:t>&lt;</a:t>
            </a:r>
            <a:r>
              <a:rPr lang="en-US"/>
              <a:t>user_query</a:t>
            </a:r>
            <a:r>
              <a:rPr lang="en-US"/>
              <a:t>&gt; </a:t>
            </a:r>
            <a:br>
              <a:rPr lang="en-US"/>
            </a:br>
            <a:r>
              <a:rPr lang="en-US"/>
              <a:t>[query] </a:t>
            </a:r>
            <a:br>
              <a:rPr lang="en-US"/>
            </a:br>
            <a:r>
              <a:rPr lang="en-US"/>
              <a:t>&lt;/</a:t>
            </a:r>
            <a:r>
              <a:rPr lang="en-US"/>
              <a:t>user_query</a:t>
            </a:r>
            <a:r>
              <a:rPr lang="en-US"/>
              <a:t>&gt;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20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21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22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r>
              <a:rPr lang="fr-FR"/>
              <a:t>AH - SV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23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r>
              <a:rPr lang="fr-FR"/>
              <a:t>Token</a:t>
            </a:r>
            <a:endParaRPr lang="fr-FR"/>
          </a:p>
          <a:p>
            <a:pPr marL="171450" indent="-171450">
              <a:buFontTx/>
              <a:buChar char="-"/>
              <a:defRPr/>
            </a:pPr>
            <a:r>
              <a:rPr lang="fr-FR"/>
              <a:t>Petit morceau de texte. 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fr-FR"/>
              <a:t>Humain -&gt; Mot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fr-FR"/>
              <a:t>Modèles IA -&gt; </a:t>
            </a:r>
            <a:r>
              <a:rPr lang="fr-FR"/>
              <a:t>Token</a:t>
            </a:r>
            <a:br>
              <a:rPr lang="fr-FR"/>
            </a:b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24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F50783-AAED-1941-8BCC-9F6140F0A6B1}" type="slidenum">
              <a:rPr lang="fr-FR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25</a:t>
            </a:fld>
            <a:endParaRPr lang="fr-FR" sz="12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r>
              <a:rPr lang="fr-FR"/>
              <a:t>AH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26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27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28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r>
              <a:rPr lang="fr-FR"/>
              <a:t>Mot clé : Matériel guichet</a:t>
            </a:r>
            <a:endParaRPr/>
          </a:p>
          <a:p>
            <a:pPr>
              <a:defRPr/>
            </a:pPr>
            <a:r>
              <a:rPr lang="fr-FR"/>
              <a:t>Question : Quel matériel est à disposition des guichetiers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29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r>
              <a:rPr lang="fr-FR"/>
              <a:t>AH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F50783-AAED-1941-8BCC-9F6140F0A6B1}" type="slidenum">
              <a:rPr lang="fr-FR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30</a:t>
            </a:fld>
            <a:endParaRPr lang="fr-FR" sz="12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31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32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33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34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F50783-AAED-1941-8BCC-9F6140F0A6B1}" type="slidenum">
              <a:rPr lang="fr-FR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rial"/>
                <a:ea typeface="Arial"/>
                <a:cs typeface="Arial"/>
              </a:rPr>
              <a:t>6</a:t>
            </a:fld>
            <a:endParaRPr lang="fr-FR" sz="1200" b="0" i="0" u="none" strike="noStrike" cap="none" spc="0">
              <a:ln>
                <a:noFill/>
              </a:ln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7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8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>
          <a:xfrm>
            <a:off x="210518" y="4572000"/>
            <a:ext cx="6436964" cy="4029557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CF50783-AAED-1941-8BCC-9F6140F0A6B1}" type="slidenum">
              <a:rPr lang="fr-FR"/>
              <a:t>9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 bwMode="auto"/>
        <p:txBody>
          <a:bodyPr/>
          <a:lstStyle/>
          <a:p>
            <a:pPr>
              <a:defRPr/>
            </a:pPr>
            <a:fld id="{9D75D01A-FB54-8843-B169-C3D044F82A77}" type="datetime1">
              <a:rPr lang="fr-CH"/>
              <a:t>24.09.2025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e l'en-tête 6"/>
          <p:cNvSpPr>
            <a:spLocks noGrp="1"/>
          </p:cNvSpPr>
          <p:nvPr>
            <p:ph type="hdr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NAME EVENT / NAME PRESENTATION</a:t>
            </a:r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Title_Facult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/>
          <p:cNvSpPr>
            <a:spLocks noGrp="1"/>
          </p:cNvSpPr>
          <p:nvPr>
            <p:ph type="pic" sz="quarter" idx="10"/>
          </p:nvPr>
        </p:nvSpPr>
        <p:spPr bwMode="auto">
          <a:xfrm>
            <a:off x="1331913" y="0"/>
            <a:ext cx="7812087" cy="4948238"/>
          </a:xfrm>
        </p:spPr>
        <p:txBody>
          <a:bodyPr/>
          <a:lstStyle/>
          <a:p>
            <a:pPr>
              <a:defRPr/>
            </a:pPr>
            <a:r>
              <a:rPr lang="en-GB"/>
              <a:t>Cliquez sur l'icône pour ajouter une image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405563" y="786535"/>
            <a:ext cx="2738437" cy="2338387"/>
          </a:xfrm>
          <a:prstGeom prst="rect">
            <a:avLst/>
          </a:prstGeo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Modifiez le style du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4576763" y="3124922"/>
            <a:ext cx="1828800" cy="1568450"/>
          </a:xfrm>
          <a:prstGeom prst="rect">
            <a:avLst/>
          </a:prstGeo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en-GB"/>
              <a:t>Modifiez le style des sous-titres du masque</a:t>
            </a:r>
            <a:endParaRPr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/>
          <p:cNvSpPr>
            <a:spLocks noGrp="1"/>
          </p:cNvSpPr>
          <p:nvPr>
            <p:ph type="body" sz="quarter" idx="11"/>
          </p:nvPr>
        </p:nvSpPr>
        <p:spPr bwMode="auto">
          <a:xfrm>
            <a:off x="6400800" y="4683125"/>
            <a:ext cx="1828800" cy="460375"/>
          </a:xfrm>
          <a:prstGeom prst="rect">
            <a:avLst/>
          </a:prstGeo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>
              <a:defRPr/>
            </a:pPr>
            <a:r>
              <a:rPr lang="en-GB"/>
              <a:t>Modifier les styles du texte du masque</a:t>
            </a:r>
            <a:br>
              <a:rPr lang="en-GB"/>
            </a:br>
            <a:r>
              <a:rPr lang="en-GB"/>
              <a:t>Deuxième niveau</a:t>
            </a:r>
            <a:br>
              <a:rPr lang="en-GB"/>
            </a:br>
            <a:r>
              <a:rPr lang="en-GB"/>
              <a:t>Troisième niveau</a:t>
            </a:r>
            <a:br>
              <a:rPr lang="en-GB"/>
            </a:br>
            <a:r>
              <a:rPr lang="en-GB"/>
              <a:t>Quatrième niveau</a:t>
            </a:r>
            <a:br>
              <a:rPr lang="en-GB"/>
            </a:br>
            <a:r>
              <a:rPr lang="en-GB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 bwMode="auto"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49">
              <a:buFontTx/>
              <a:buBlip>
                <a:blip r:embed="rId3"/>
              </a:buBlip>
              <a:defRPr sz="7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Modifier les styles du texte du masque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Content_Image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 bwMode="auto">
          <a:xfrm>
            <a:off x="904875" y="1563688"/>
            <a:ext cx="3144838" cy="3579812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049395" y="1563688"/>
            <a:ext cx="4581525" cy="3386772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2_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904875" y="1563688"/>
            <a:ext cx="3671466" cy="3263504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959772" y="1563688"/>
            <a:ext cx="3671466" cy="3263504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Image_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 bwMode="auto">
          <a:xfrm>
            <a:off x="904875" y="0"/>
            <a:ext cx="7726363" cy="5143500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405563" y="2571750"/>
            <a:ext cx="2738437" cy="2111375"/>
          </a:xfrm>
          <a:prstGeom prst="rect">
            <a:avLst/>
          </a:prstGeo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 bwMode="auto">
          <a:xfrm>
            <a:off x="904875" y="0"/>
            <a:ext cx="7726363" cy="5143500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Content_ImageBelow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 bwMode="auto">
          <a:xfrm>
            <a:off x="904875" y="3114674"/>
            <a:ext cx="8239125" cy="2028825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 bwMode="auto"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8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9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20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&lt;#&gt;</a:t>
            </a:fld>
            <a:endParaRPr lang="fr-FR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Empt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Projet New IDP</a:t>
            </a:r>
            <a:endParaRPr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COPIL </a:t>
            </a:r>
            <a:endParaRPr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6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Title_EPF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/>
          <p:cNvSpPr>
            <a:spLocks noGrp="1"/>
          </p:cNvSpPr>
          <p:nvPr>
            <p:ph type="pic" sz="quarter" idx="10"/>
          </p:nvPr>
        </p:nvSpPr>
        <p:spPr bwMode="auto">
          <a:xfrm>
            <a:off x="1331913" y="0"/>
            <a:ext cx="7812087" cy="4948238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405563" y="786535"/>
            <a:ext cx="2738437" cy="2338387"/>
          </a:xfrm>
          <a:prstGeom prst="rect">
            <a:avLst/>
          </a:prstGeo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4576763" y="3124922"/>
            <a:ext cx="1828800" cy="1568450"/>
          </a:xfrm>
          <a:prstGeom prst="rect">
            <a:avLst/>
          </a:prstGeo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/>
          <p:cNvSpPr>
            <a:spLocks noGrp="1"/>
          </p:cNvSpPr>
          <p:nvPr>
            <p:ph type="body" sz="quarter" idx="11"/>
          </p:nvPr>
        </p:nvSpPr>
        <p:spPr bwMode="auto">
          <a:xfrm>
            <a:off x="6400800" y="4683125"/>
            <a:ext cx="1828800" cy="460375"/>
          </a:xfrm>
          <a:prstGeom prst="rect">
            <a:avLst/>
          </a:prstGeo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00025" y="4579268"/>
            <a:ext cx="561543" cy="36738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 rot="16199999">
            <a:off x="89679" y="4591427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Section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 bwMode="auto">
          <a:xfrm>
            <a:off x="904875" y="0"/>
            <a:ext cx="3667125" cy="5143500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E1CD7C-2161-7D43-862E-CE4C333CD873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Section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 bwMode="auto">
          <a:xfrm>
            <a:off x="904875" y="0"/>
            <a:ext cx="3667125" cy="5143500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E1CD7C-2161-7D43-862E-CE4C333CD873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Section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 bwMode="auto">
          <a:xfrm>
            <a:off x="904875" y="0"/>
            <a:ext cx="3667125" cy="5143500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E1CD7C-2161-7D43-862E-CE4C333CD873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Section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 bwMode="auto">
          <a:xfrm>
            <a:off x="904875" y="0"/>
            <a:ext cx="3667125" cy="5143500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E1CD7C-2161-7D43-862E-CE4C333CD873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&lt;#&gt;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Content_Image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904875" y="1563688"/>
            <a:ext cx="4581525" cy="3386772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 bwMode="auto">
          <a:xfrm>
            <a:off x="5486400" y="0"/>
            <a:ext cx="3144838" cy="5143500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7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_Content_Image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 bwMode="auto">
          <a:xfrm>
            <a:off x="904875" y="0"/>
            <a:ext cx="3144838" cy="5143500"/>
          </a:xfrm>
        </p:spPr>
        <p:txBody>
          <a:bodyPr/>
          <a:lstStyle/>
          <a:p>
            <a:pPr>
              <a:defRPr/>
            </a:pPr>
            <a:r>
              <a:rPr lang="fr-FR"/>
              <a:t>Cliquez sur l'icône pour ajouter une image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049395" y="1563688"/>
            <a:ext cx="4581525" cy="3386772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br>
              <a:rPr lang="fr-FR"/>
            </a:br>
            <a:r>
              <a:rPr lang="fr-FR"/>
              <a:t>Deuxième niveau</a:t>
            </a:r>
            <a:br>
              <a:rPr lang="fr-FR"/>
            </a:br>
            <a:r>
              <a:rPr lang="fr-FR"/>
              <a:t>Troisième niveau</a:t>
            </a:r>
            <a:br>
              <a:rPr lang="fr-FR"/>
            </a:br>
            <a:r>
              <a:rPr lang="fr-FR"/>
              <a:t>Quatrième niveau</a:t>
            </a:r>
            <a:br>
              <a:rPr lang="fr-FR"/>
            </a:b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/>
              <a:t>BIENVENUE A l'EPFL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Speaker</a:t>
            </a:r>
            <a:endParaRPr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&lt;#&gt;</a:t>
            </a:fld>
            <a:endParaRPr lang="fr-FR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auto">
          <a:xfrm>
            <a:off x="904876" y="131032"/>
            <a:ext cx="3144520" cy="1072753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904875" y="17955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pPr>
              <a:defRPr/>
            </a:pPr>
            <a:r>
              <a:rPr lang="en-GB"/>
              <a:t>Modifiez le style du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Modifier les styles du </a:t>
            </a:r>
            <a:r>
              <a:rPr lang="en-GB"/>
              <a:t>texte</a:t>
            </a:r>
            <a:r>
              <a:rPr lang="en-GB"/>
              <a:t> du masque</a:t>
            </a:r>
            <a:endParaRPr/>
          </a:p>
          <a:p>
            <a:pPr lvl="1">
              <a:defRPr/>
            </a:pPr>
            <a:r>
              <a:rPr lang="en-GB"/>
              <a:t>Deuxième</a:t>
            </a:r>
            <a:r>
              <a:rPr lang="en-GB"/>
              <a:t> </a:t>
            </a:r>
            <a:r>
              <a:rPr lang="en-GB"/>
              <a:t>niveau</a:t>
            </a:r>
            <a:endParaRPr lang="en-GB"/>
          </a:p>
          <a:p>
            <a:pPr lvl="2">
              <a:defRPr/>
            </a:pPr>
            <a:r>
              <a:rPr lang="en-GB"/>
              <a:t>Troisième</a:t>
            </a:r>
            <a:r>
              <a:rPr lang="en-GB"/>
              <a:t> </a:t>
            </a:r>
            <a:r>
              <a:rPr lang="en-GB"/>
              <a:t>niveau</a:t>
            </a:r>
            <a:br>
              <a:rPr lang="en-GB"/>
            </a:br>
            <a:r>
              <a:rPr lang="en-GB"/>
              <a:t>Quatrième</a:t>
            </a:r>
            <a:r>
              <a:rPr lang="en-GB"/>
              <a:t> </a:t>
            </a:r>
            <a:r>
              <a:rPr lang="en-GB"/>
              <a:t>niveau</a:t>
            </a:r>
            <a:br>
              <a:rPr lang="en-GB"/>
            </a:br>
            <a:r>
              <a:rPr lang="en-GB"/>
              <a:t>Cinquième</a:t>
            </a:r>
            <a:r>
              <a:rPr lang="en-GB"/>
              <a:t> </a:t>
            </a:r>
            <a:r>
              <a:rPr lang="en-GB"/>
              <a:t>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 rot="16199999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fr-CH"/>
              <a:t>BIENVENUE A l'EPFL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 rot="16199999">
            <a:off x="7115989" y="1874064"/>
            <a:ext cx="3543259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Speaker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E1E1CD7C-2161-7D43-862E-CE4C333CD873}" type="slidenum">
              <a:rPr lang="en-GB"/>
              <a:t>7</a:t>
            </a:fld>
            <a:endParaRPr lang="en-GB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9"/>
          <a:stretch/>
        </p:blipFill>
        <p:spPr bwMode="auto"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 rot="16199999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1" ftr="1" hdr="0" sldNum="1"/>
  <p:txStyles>
    <p:titleStyle>
      <a:lvl1pPr algn="l" defTabSz="685800">
        <a:lnSpc>
          <a:spcPct val="80000"/>
        </a:lnSpc>
        <a:spcBef>
          <a:spcPts val="0"/>
        </a:spcBef>
        <a:buNone/>
        <a:defRPr sz="3200" b="1" i="0" spc="-70">
          <a:solidFill>
            <a:schemeClr val="tx1"/>
          </a:solidFill>
          <a:latin typeface="Franklin Gothic Demi Cond"/>
          <a:ea typeface="Roboto Black"/>
          <a:cs typeface="Arial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/>
        <a:buChar char="§"/>
        <a:defRPr sz="1800" b="0" i="0">
          <a:solidFill>
            <a:schemeClr val="tx1"/>
          </a:solidFill>
          <a:latin typeface="Arial"/>
          <a:ea typeface="+mn-ea"/>
          <a:cs typeface="Arial"/>
        </a:defRPr>
      </a:lvl1pPr>
      <a:lvl2pPr marL="514350" indent="-171450" algn="l" defTabSz="685800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/>
        <a:buChar char="•"/>
        <a:defRPr sz="1600" b="0" i="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685800">
        <a:lnSpc>
          <a:spcPct val="90000"/>
        </a:lnSpc>
        <a:spcBef>
          <a:spcPts val="375"/>
        </a:spcBef>
        <a:buSzPct val="90000"/>
        <a:buFont typeface="Wingdings"/>
        <a:buChar char="§"/>
        <a:defRPr sz="1500" b="0" i="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hyperlink" Target="mailto:sylvain.vuilleumier@epfl.ch" TargetMode="External"/><Relationship Id="rId5" Type="http://schemas.openxmlformats.org/officeDocument/2006/relationships/image" Target="../media/image5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Relationship Id="rId4" Type="http://schemas.openxmlformats.org/officeDocument/2006/relationships/image" Target="../media/image14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Relationship Id="rId4" Type="http://schemas.openxmlformats.org/officeDocument/2006/relationships/image" Target="../media/image14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go.epfl.ch/update-knowledge-wiki" TargetMode="External"/><Relationship Id="rId4" Type="http://schemas.openxmlformats.org/officeDocument/2006/relationships/image" Target="../media/image36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Relationship Id="rId4" Type="http://schemas.openxmlformats.org/officeDocument/2006/relationships/hyperlink" Target="https://chatbotguichet.epfl.ch/" TargetMode="Externa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/>
          <p:cNvPicPr>
            <a:picLocks noChangeAspect="1" noGrp="1"/>
          </p:cNvPicPr>
          <p:nvPr>
            <p:ph type="pic" sz="quarter" idx="10"/>
          </p:nvPr>
        </p:nvPicPr>
        <p:blipFill>
          <a:blip r:embed="rId3"/>
          <a:srcRect l="0" t="7675" r="0" b="7674"/>
          <a:stretch/>
        </p:blipFill>
        <p:spPr bwMode="auto"/>
      </p:pic>
      <p:sp>
        <p:nvSpPr>
          <p:cNvPr id="9" name="Titre 8"/>
          <p:cNvSpPr>
            <a:spLocks noGrp="1"/>
          </p:cNvSpPr>
          <p:nvPr>
            <p:ph type="ctrTitle"/>
          </p:nvPr>
        </p:nvSpPr>
        <p:spPr bwMode="auto">
          <a:xfrm>
            <a:off x="2177455" y="1117765"/>
            <a:ext cx="5941663" cy="2007157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  <a:defRPr/>
            </a:pPr>
            <a:r>
              <a:rPr lang="fr-FR" sz="2400" b="0"/>
              <a:t>Déploiement d’un agent conversationnel interne reposant sur l’intelligence artificielle</a:t>
            </a:r>
            <a:br>
              <a:rPr lang="fr-FR" sz="2400" b="0"/>
            </a:br>
            <a:br>
              <a:rPr lang="fr-FR" sz="2400" b="0"/>
            </a:br>
            <a:br>
              <a:rPr lang="fr-FR" sz="2400" b="0"/>
            </a:br>
            <a:r>
              <a:rPr lang="fr-FR" sz="1200" b="0"/>
              <a:t>Présentation journée LibreABC</a:t>
            </a:r>
            <a:endParaRPr lang="fr-FR" sz="3200" b="0"/>
          </a:p>
        </p:txBody>
      </p:sp>
      <p:sp>
        <p:nvSpPr>
          <p:cNvPr id="10" name="Sous-titre 9"/>
          <p:cNvSpPr>
            <a:spLocks noGrp="1"/>
          </p:cNvSpPr>
          <p:nvPr>
            <p:ph type="subTitle" idx="1"/>
          </p:nvPr>
        </p:nvSpPr>
        <p:spPr bwMode="auto">
          <a:xfrm>
            <a:off x="4800352" y="3124922"/>
            <a:ext cx="3315833" cy="1568450"/>
          </a:xfrm>
        </p:spPr>
        <p:txBody>
          <a:bodyPr lIns="90000">
            <a:normAutofit/>
          </a:bodyPr>
          <a:lstStyle/>
          <a:p>
            <a:pPr algn="l">
              <a:defRPr/>
            </a:pPr>
            <a:r>
              <a:rPr lang="fr-FR" sz="1400" b="1"/>
              <a:t>Sylvain Vuilleumier</a:t>
            </a:r>
            <a:endParaRPr/>
          </a:p>
          <a:p>
            <a:pPr algn="l">
              <a:defRPr/>
            </a:pPr>
            <a:r>
              <a:rPr lang="fr-FR" sz="1400"/>
              <a:t>Equipe </a:t>
            </a:r>
            <a:r>
              <a:rPr lang="fr-CH" sz="1400"/>
              <a:t>Ingénierie documentaire Bibliothèque de l’EPFL</a:t>
            </a:r>
            <a:endParaRPr lang="fr-FR" sz="1400"/>
          </a:p>
          <a:p>
            <a:pPr algn="l">
              <a:defRPr/>
            </a:pPr>
            <a:endParaRPr lang="fr-FR" sz="1400"/>
          </a:p>
          <a:p>
            <a:pPr algn="l">
              <a:defRPr/>
            </a:pPr>
            <a:r>
              <a:rPr lang="fr-FR" sz="1400" u="sng">
                <a:hlinkClick r:id="rId4" tooltip="mailto:sylvain.vuilleumier@epfl.ch"/>
              </a:rPr>
              <a:t>sylvain.vuilleumier@epfl.ch</a:t>
            </a:r>
            <a:endParaRPr lang="fr-FR" sz="14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 bwMode="auto">
          <a:xfrm>
            <a:off x="6624390" y="4683125"/>
            <a:ext cx="1491795" cy="265113"/>
          </a:xfrm>
        </p:spPr>
        <p:txBody>
          <a:bodyPr/>
          <a:lstStyle/>
          <a:p>
            <a:pPr>
              <a:defRPr/>
            </a:pPr>
            <a:r>
              <a:rPr lang="fr-FR" b="1"/>
              <a:t>9 septembre 2025</a:t>
            </a:r>
            <a:endParaRPr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621932" y="3124922"/>
            <a:ext cx="1175487" cy="1558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766">
              <a:defRPr/>
            </a:pPr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t>10</a:t>
            </a:fld>
            <a:endParaRPr lang="fr-FR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8" name="Titre 8"/>
          <p:cNvSpPr txBox="1"/>
          <p:nvPr/>
        </p:nvSpPr>
        <p:spPr bwMode="auto">
          <a:xfrm>
            <a:off x="4572000" y="780662"/>
            <a:ext cx="4312921" cy="3288603"/>
          </a:xfrm>
          <a:prstGeom prst="rect">
            <a:avLst/>
          </a:prstGeom>
          <a:solidFill>
            <a:srgbClr val="E30613"/>
          </a:solidFill>
        </p:spPr>
        <p:txBody>
          <a:bodyPr vert="horz" lIns="180000" tIns="0" rIns="72000" bIns="46800" rtlCol="0" anchor="ctr">
            <a:normAutofit/>
          </a:bodyPr>
          <a:lstStyle>
            <a:defPPr>
              <a:defRPr lang="fr-FR"/>
            </a:defPPr>
            <a:lvl1pPr defTabSz="685766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 spc="-7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Demi Cond"/>
                <a:ea typeface="Roboto Black"/>
                <a:cs typeface="Arial"/>
              </a:defRPr>
            </a:lvl1pPr>
          </a:lstStyle>
          <a:p>
            <a:pPr>
              <a:defRPr/>
            </a:pPr>
            <a:r>
              <a:rPr lang="fr-FR"/>
              <a:t>Contexte et objectifs</a:t>
            </a:r>
            <a:endParaRPr/>
          </a:p>
          <a:p>
            <a:pPr>
              <a:defRPr/>
            </a:pPr>
            <a:r>
              <a:rPr lang="fr-FR"/>
              <a:t>Méthodologie et identification des besoins</a:t>
            </a:r>
            <a:endParaRPr/>
          </a:p>
          <a:p>
            <a:pPr>
              <a:defRPr/>
            </a:pPr>
            <a:r>
              <a:rPr lang="fr-FR">
                <a:solidFill>
                  <a:schemeClr val="bg1"/>
                </a:solidFill>
              </a:rPr>
              <a:t>Exploration et test des outils</a:t>
            </a:r>
            <a:endParaRPr/>
          </a:p>
          <a:p>
            <a:pPr>
              <a:defRPr/>
            </a:pPr>
            <a:r>
              <a:rPr lang="fr-FR"/>
              <a:t>Paramétrage technique et architecture</a:t>
            </a:r>
            <a:endParaRPr/>
          </a:p>
          <a:p>
            <a:pPr>
              <a:defRPr/>
            </a:pPr>
            <a:r>
              <a:rPr lang="fr-FR"/>
              <a:t>Retours utilisateurs et améliorations</a:t>
            </a:r>
            <a:endParaRPr/>
          </a:p>
          <a:p>
            <a:pPr>
              <a:defRPr/>
            </a:pPr>
            <a:r>
              <a:rPr lang="fr-FR"/>
              <a:t>Bilan et perspectives</a:t>
            </a:r>
            <a:endParaRPr/>
          </a:p>
          <a:p>
            <a:pPr>
              <a:defRPr/>
            </a:pPr>
            <a:r>
              <a:rPr lang="fr-FR"/>
              <a:t>Démonstration</a:t>
            </a:r>
            <a:endParaRPr lang="fr-CH"/>
          </a:p>
        </p:txBody>
      </p:sp>
      <p:sp>
        <p:nvSpPr>
          <p:cNvPr id="4" name="Espace réservé de la date 2"/>
          <p:cNvSpPr txBox="1"/>
          <p:nvPr/>
        </p:nvSpPr>
        <p:spPr bwMode="auto">
          <a:xfrm rot="16199999">
            <a:off x="-862185" y="2778452"/>
            <a:ext cx="3341052" cy="91152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H" sz="700" cap="small">
                <a:solidFill>
                  <a:schemeClr val="accent1"/>
                </a:solidFill>
                <a:latin typeface="Arial"/>
              </a:rPr>
              <a:t>Chatbot - IA</a:t>
            </a:r>
            <a:endParaRPr lang="fr-FR" sz="700" cap="small">
              <a:solidFill>
                <a:schemeClr val="accent1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9430" y="0"/>
            <a:ext cx="3429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877680" y="4986923"/>
            <a:ext cx="15487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ChatGPT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00793" y="0"/>
            <a:ext cx="3427256" cy="51435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847138" y="142583"/>
            <a:ext cx="4386980" cy="6189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400" b="0"/>
              <a:t>Appropriation des fondamentaux de l’Intelligence Artificielle 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11</a:t>
            </a:fld>
            <a:endParaRPr lang="fr-FR"/>
          </a:p>
        </p:txBody>
      </p:sp>
      <p:sp>
        <p:nvSpPr>
          <p:cNvPr id="2" name="AutoShape 2" descr="Nuage de mots des concepts IA"/>
          <p:cNvSpPr>
            <a:spLocks noChangeArrowheads="1" noChangeAspect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fr-CH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7138" y="1018657"/>
            <a:ext cx="3970488" cy="1967031"/>
          </a:xfrm>
          <a:prstGeom prst="rect">
            <a:avLst/>
          </a:prstGeom>
        </p:spPr>
      </p:pic>
      <p:sp>
        <p:nvSpPr>
          <p:cNvPr id="12" name="Espace réservé du contenu 7"/>
          <p:cNvSpPr txBox="1"/>
          <p:nvPr/>
        </p:nvSpPr>
        <p:spPr bwMode="auto">
          <a:xfrm>
            <a:off x="1054441" y="3340369"/>
            <a:ext cx="3970488" cy="1209689"/>
          </a:xfrm>
          <a:prstGeom prst="rect">
            <a:avLst/>
          </a:prstGeom>
        </p:spPr>
        <p:txBody>
          <a:bodyPr vert="horz" lIns="180000" tIns="45720" rIns="91440" bIns="45720" rtlCol="0" anchor="t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fr-FR"/>
              <a:t>Lire des articles.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fr-FR"/>
              <a:t>Visionner des tutoriels.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fr-FR"/>
              <a:t>Assister à des visioconférences</a:t>
            </a:r>
            <a:endParaRPr/>
          </a:p>
          <a:p>
            <a:pPr>
              <a:spcBef>
                <a:spcPts val="600"/>
              </a:spcBef>
              <a:defRPr/>
            </a:pPr>
            <a:r>
              <a:rPr lang="fr-FR"/>
              <a:t>Formation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7737988" y="4986337"/>
            <a:ext cx="103503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Copilot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779929" y="195263"/>
            <a:ext cx="4477871" cy="6189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CH" sz="2800" b="0"/>
              <a:t>Test 1 : utiliser des </a:t>
            </a:r>
            <a:r>
              <a:rPr lang="fr-CH" sz="2800" b="0"/>
              <a:t>chatbots</a:t>
            </a:r>
            <a:r>
              <a:rPr lang="fr-CH" sz="2800" b="0"/>
              <a:t> existants (cloud)</a:t>
            </a:r>
            <a:endParaRPr lang="fr-FR" sz="2800" b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12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484623" y="1314463"/>
            <a:ext cx="4575567" cy="1941369"/>
          </a:xfrm>
          <a:prstGeom prst="rect">
            <a:avLst/>
          </a:prstGeom>
        </p:spPr>
        <p:txBody>
          <a:bodyPr vert="horz" lIns="180000" tIns="45720" rIns="91440" bIns="45720" rtlCol="0" anchor="t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  <a:defRPr/>
            </a:pPr>
            <a:r>
              <a:rPr lang="fr-CH" sz="2000">
                <a:latin typeface="Arial"/>
                <a:cs typeface="Arial"/>
              </a:rPr>
              <a:t>Utiliser des applications connues :</a:t>
            </a:r>
            <a:endParaRPr lang="fr-CH" sz="2000"/>
          </a:p>
          <a:p>
            <a:pPr>
              <a:spcBef>
                <a:spcPts val="1200"/>
              </a:spcBef>
              <a:defRPr/>
            </a:pPr>
            <a:r>
              <a:rPr lang="fr-CH" sz="1600"/>
              <a:t>ChatGPT</a:t>
            </a:r>
            <a:endParaRPr lang="fr-CH" sz="1600"/>
          </a:p>
          <a:p>
            <a:pPr>
              <a:spcBef>
                <a:spcPts val="1200"/>
              </a:spcBef>
              <a:defRPr/>
            </a:pPr>
            <a:r>
              <a:rPr lang="fr-CH" sz="1600"/>
              <a:t>Copilot</a:t>
            </a:r>
            <a:endParaRPr lang="fr-CH" sz="1600"/>
          </a:p>
          <a:p>
            <a:pPr>
              <a:spcBef>
                <a:spcPts val="1200"/>
              </a:spcBef>
              <a:defRPr/>
            </a:pPr>
            <a:r>
              <a:rPr lang="fr-CH" sz="1600"/>
              <a:t>Gemini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fr-CH" sz="1600"/>
              <a:t>...</a:t>
            </a:r>
            <a:endParaRPr/>
          </a:p>
        </p:txBody>
      </p:sp>
      <p:sp>
        <p:nvSpPr>
          <p:cNvPr id="9" name="ZoneTexte 8"/>
          <p:cNvSpPr txBox="1"/>
          <p:nvPr/>
        </p:nvSpPr>
        <p:spPr bwMode="auto">
          <a:xfrm>
            <a:off x="484623" y="3611968"/>
            <a:ext cx="4575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spcBef>
                <a:spcPts val="1200"/>
              </a:spcBef>
              <a:buNone/>
              <a:defRPr/>
            </a:pPr>
            <a:r>
              <a:rPr lang="fr-CH" sz="1400">
                <a:latin typeface="Arial"/>
                <a:cs typeface="Arial"/>
              </a:rPr>
              <a:t>Finalement pourquoi ne pas se contenter d’utiliser des applications existantes ?!</a:t>
            </a:r>
            <a:endParaRPr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57800" y="0"/>
            <a:ext cx="3401577" cy="51435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 bwMode="auto">
          <a:xfrm>
            <a:off x="7737988" y="4986337"/>
            <a:ext cx="103503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Copilot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13</a:t>
            </a:fld>
            <a:endParaRPr lang="fr-FR"/>
          </a:p>
        </p:txBody>
      </p:sp>
      <p:sp>
        <p:nvSpPr>
          <p:cNvPr id="9" name="Espace réservé du contenu 7"/>
          <p:cNvSpPr txBox="1"/>
          <p:nvPr/>
        </p:nvSpPr>
        <p:spPr bwMode="auto">
          <a:xfrm>
            <a:off x="146195" y="1174023"/>
            <a:ext cx="4954865" cy="3276111"/>
          </a:xfrm>
          <a:prstGeom prst="rect">
            <a:avLst/>
          </a:prstGeom>
        </p:spPr>
        <p:txBody>
          <a:bodyPr vert="horz" lIns="180000" tIns="45720" rIns="91440" bIns="45720" rtlCol="0" anchor="t">
            <a:normAutofit fontScale="77500" lnSpcReduction="20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  <a:defRPr/>
            </a:pPr>
            <a:endParaRPr lang="fr-FR" b="1"/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fr-FR" b="1"/>
              <a:t>✅ </a:t>
            </a:r>
            <a:r>
              <a:rPr lang="fr-FR" sz="2400"/>
              <a:t>Avantages des solutions IA Cloud</a:t>
            </a:r>
            <a:endParaRPr/>
          </a:p>
          <a:p>
            <a:pPr marL="0" indent="0">
              <a:spcBef>
                <a:spcPts val="1200"/>
              </a:spcBef>
              <a:buNone/>
              <a:defRPr/>
            </a:pPr>
            <a:endParaRPr lang="fr-CH" sz="2400"/>
          </a:p>
          <a:p>
            <a:pPr marL="625475" lvl="1" indent="-282575">
              <a:lnSpc>
                <a:spcPct val="130000"/>
              </a:lnSpc>
              <a:spcBef>
                <a:spcPts val="1200"/>
              </a:spcBef>
              <a:buFont typeface="Wingdings"/>
              <a:buChar char="ü"/>
              <a:defRPr/>
            </a:pPr>
            <a:r>
              <a:rPr lang="fr-CH" sz="2200"/>
              <a:t>Solutions clé en main.</a:t>
            </a:r>
            <a:endParaRPr/>
          </a:p>
          <a:p>
            <a:pPr marL="625475" lvl="1" indent="-282575">
              <a:lnSpc>
                <a:spcPct val="130000"/>
              </a:lnSpc>
              <a:spcBef>
                <a:spcPts val="1200"/>
              </a:spcBef>
              <a:buFont typeface="Wingdings"/>
              <a:buChar char="ü"/>
              <a:defRPr/>
            </a:pPr>
            <a:r>
              <a:rPr lang="fr-CH" sz="2200"/>
              <a:t>Performantes (gros modèles).</a:t>
            </a:r>
            <a:endParaRPr/>
          </a:p>
          <a:p>
            <a:pPr marL="625475" lvl="1" indent="-282575">
              <a:lnSpc>
                <a:spcPct val="130000"/>
              </a:lnSpc>
              <a:spcBef>
                <a:spcPts val="1200"/>
              </a:spcBef>
              <a:buFont typeface="Wingdings"/>
              <a:buChar char="ü"/>
              <a:defRPr/>
            </a:pPr>
            <a:r>
              <a:rPr lang="fr-CH" sz="2200"/>
              <a:t>Rapides.</a:t>
            </a:r>
            <a:endParaRPr/>
          </a:p>
          <a:p>
            <a:pPr marL="625475" lvl="1" indent="-282575">
              <a:lnSpc>
                <a:spcPct val="130000"/>
              </a:lnSpc>
              <a:spcBef>
                <a:spcPts val="1200"/>
              </a:spcBef>
              <a:buFont typeface="Wingdings"/>
              <a:buChar char="ü"/>
              <a:defRPr/>
            </a:pPr>
            <a:r>
              <a:rPr lang="fr-CH" sz="2200"/>
              <a:t>Faciles à tester et à mettre en place.</a:t>
            </a:r>
            <a:endParaRPr/>
          </a:p>
          <a:p>
            <a:pPr marL="625475" lvl="1" indent="-282575">
              <a:lnSpc>
                <a:spcPct val="130000"/>
              </a:lnSpc>
              <a:spcBef>
                <a:spcPts val="1200"/>
              </a:spcBef>
              <a:buFont typeface="Wingdings"/>
              <a:buChar char="ü"/>
              <a:defRPr/>
            </a:pPr>
            <a:r>
              <a:rPr lang="fr-CH" sz="2200"/>
              <a:t>Interfaces soignées.</a:t>
            </a:r>
            <a:endParaRPr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57800" y="0"/>
            <a:ext cx="3401577" cy="5143500"/>
          </a:xfrm>
          <a:prstGeom prst="rect">
            <a:avLst/>
          </a:prstGeom>
        </p:spPr>
      </p:pic>
      <p:sp>
        <p:nvSpPr>
          <p:cNvPr id="7" name="Titre 5"/>
          <p:cNvSpPr>
            <a:spLocks noGrp="1"/>
          </p:cNvSpPr>
          <p:nvPr>
            <p:ph type="title"/>
          </p:nvPr>
        </p:nvSpPr>
        <p:spPr bwMode="auto">
          <a:xfrm>
            <a:off x="779929" y="195263"/>
            <a:ext cx="4477871" cy="6189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CH" sz="2800" b="0"/>
              <a:t>Test 1 : utiliser des </a:t>
            </a:r>
            <a:r>
              <a:rPr lang="fr-CH" sz="2800" b="0"/>
              <a:t>chatbots</a:t>
            </a:r>
            <a:r>
              <a:rPr lang="fr-CH" sz="2800" b="0"/>
              <a:t> existants (cloud)</a:t>
            </a:r>
            <a:endParaRPr lang="fr-FR" sz="2800" b="0"/>
          </a:p>
        </p:txBody>
      </p:sp>
      <p:sp>
        <p:nvSpPr>
          <p:cNvPr id="2" name="ZoneTexte 1"/>
          <p:cNvSpPr txBox="1"/>
          <p:nvPr/>
        </p:nvSpPr>
        <p:spPr bwMode="auto">
          <a:xfrm>
            <a:off x="7737988" y="4986337"/>
            <a:ext cx="103503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Copilot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14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449113" y="711200"/>
            <a:ext cx="4376887" cy="4337064"/>
          </a:xfrm>
          <a:prstGeom prst="rect">
            <a:avLst/>
          </a:prstGeom>
        </p:spPr>
        <p:txBody>
          <a:bodyPr vert="horz" lIns="180000" tIns="45720" rIns="91440" bIns="45720" rtlCol="0" anchor="t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  <a:defRPr/>
            </a:pPr>
            <a:r>
              <a:rPr lang="fr-FR" sz="1600" b="1"/>
              <a:t>❌ Exemples de limites et inconvénients</a:t>
            </a:r>
            <a:br>
              <a:rPr lang="fr-FR" b="1"/>
            </a:br>
            <a:endParaRPr lang="fr-FR" b="1"/>
          </a:p>
          <a:p>
            <a:pPr>
              <a:spcBef>
                <a:spcPts val="1200"/>
              </a:spcBef>
              <a:defRPr/>
            </a:pPr>
            <a:r>
              <a:rPr lang="fr-FR" sz="1400" b="1"/>
              <a:t>Coût élevé</a:t>
            </a:r>
            <a:r>
              <a:rPr lang="fr-FR" sz="1400"/>
              <a:t> : abonnements mensuels ou facturation à l’usage (</a:t>
            </a:r>
            <a:r>
              <a:rPr lang="fr-FR" sz="1400"/>
              <a:t>tokens</a:t>
            </a:r>
            <a:r>
              <a:rPr lang="fr-FR" sz="1400"/>
              <a:t>).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fr-FR" sz="1400" b="1"/>
              <a:t>Dépendance envers un fournisseur et verrouillage technologique</a:t>
            </a:r>
            <a:r>
              <a:rPr lang="fr-FR" sz="1400"/>
              <a:t> : risques en cas de changement de politique ou de prix (non open-source).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fr-FR" sz="1400" b="1"/>
              <a:t>Données dans le cloud</a:t>
            </a:r>
            <a:r>
              <a:rPr lang="fr-FR" sz="1400"/>
              <a:t> : confidentialité et sécurité à surveiller.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fr-FR" sz="1400" b="1"/>
              <a:t>Personnalisation limitée</a:t>
            </a:r>
            <a:r>
              <a:rPr lang="fr-FR" sz="1400"/>
              <a:t> : difficile d’adapter le modèle, de modifier l’architecture ou les paramètres à des besoins spécifiques.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fr-FR" sz="1400" b="1"/>
              <a:t>Accès restreint aux logs et métriques</a:t>
            </a:r>
            <a:r>
              <a:rPr lang="fr-FR" sz="1400"/>
              <a:t> : peu de visibilité sur le fonctionnement interne.</a:t>
            </a:r>
            <a:endParaRPr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57800" y="0"/>
            <a:ext cx="3401577" cy="5143500"/>
          </a:xfrm>
          <a:prstGeom prst="rect">
            <a:avLst/>
          </a:prstGeom>
        </p:spPr>
      </p:pic>
      <p:sp>
        <p:nvSpPr>
          <p:cNvPr id="7" name="Titre 5"/>
          <p:cNvSpPr>
            <a:spLocks noGrp="1"/>
          </p:cNvSpPr>
          <p:nvPr>
            <p:ph type="title"/>
          </p:nvPr>
        </p:nvSpPr>
        <p:spPr bwMode="auto">
          <a:xfrm>
            <a:off x="779929" y="195263"/>
            <a:ext cx="4477871" cy="6189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CH" sz="2000" b="0"/>
              <a:t>Test 1 : utiliser des </a:t>
            </a:r>
            <a:r>
              <a:rPr lang="fr-CH" sz="2000" b="0"/>
              <a:t>chatbots</a:t>
            </a:r>
            <a:r>
              <a:rPr lang="fr-CH" sz="2000" b="0"/>
              <a:t> existants (cloud)</a:t>
            </a:r>
            <a:endParaRPr lang="fr-FR" sz="2000" b="0"/>
          </a:p>
        </p:txBody>
      </p:sp>
      <p:sp>
        <p:nvSpPr>
          <p:cNvPr id="2" name="ZoneTexte 1"/>
          <p:cNvSpPr txBox="1"/>
          <p:nvPr/>
        </p:nvSpPr>
        <p:spPr bwMode="auto">
          <a:xfrm>
            <a:off x="7737988" y="4986337"/>
            <a:ext cx="103503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Copilot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779929" y="195263"/>
            <a:ext cx="6769357" cy="618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2900" b="0"/>
              <a:t>Test 2 :</a:t>
            </a:r>
            <a:r>
              <a:rPr lang="fr-CH" sz="2900" b="0">
                <a:solidFill>
                  <a:srgbClr val="92D050"/>
                </a:solidFill>
              </a:rPr>
              <a:t> </a:t>
            </a:r>
            <a:r>
              <a:rPr lang="fr-CH" sz="2900" b="0"/>
              <a:t>Installer un </a:t>
            </a:r>
            <a:r>
              <a:rPr lang="fr-CH" sz="2900" b="0"/>
              <a:t>chatbot</a:t>
            </a:r>
            <a:r>
              <a:rPr lang="fr-CH" sz="2900" b="0"/>
              <a:t> sur sa machine</a:t>
            </a:r>
            <a:endParaRPr lang="fr-FR" sz="2900" b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15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558053" y="1237673"/>
            <a:ext cx="5316691" cy="3341052"/>
          </a:xfrm>
          <a:prstGeom prst="rect">
            <a:avLst/>
          </a:prstGeom>
        </p:spPr>
        <p:txBody>
          <a:bodyPr vert="horz" lIns="180000" tIns="45720" rIns="91440" bIns="45720" rtlCol="0">
            <a:normAutofit fontScale="62500" lnSpcReduction="20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  <a:defRPr/>
            </a:pPr>
            <a:r>
              <a:rPr lang="fr-CH" sz="2400"/>
              <a:t>Par exemple : GPT4All, Jan …</a:t>
            </a:r>
            <a:endParaRPr/>
          </a:p>
          <a:p>
            <a:pPr marL="0" lvl="0" indent="0">
              <a:spcBef>
                <a:spcPts val="1200"/>
              </a:spcBef>
              <a:buNone/>
              <a:defRPr/>
            </a:pPr>
            <a:endParaRPr lang="fr-CH" sz="2400"/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fr-FR" sz="2400" b="1"/>
              <a:t>✅ Avantages des solutions locales</a:t>
            </a:r>
            <a:endParaRPr lang="fr-CH" sz="2400" b="1"/>
          </a:p>
          <a:p>
            <a:pPr lvl="1">
              <a:lnSpc>
                <a:spcPct val="120000"/>
              </a:lnSpc>
              <a:spcBef>
                <a:spcPts val="1800"/>
              </a:spcBef>
              <a:buFont typeface="Wingdings"/>
              <a:buChar char="ü"/>
              <a:defRPr/>
            </a:pPr>
            <a:r>
              <a:rPr lang="fr-FR" sz="2100" b="1"/>
              <a:t>Open-source</a:t>
            </a:r>
            <a:endParaRPr/>
          </a:p>
          <a:p>
            <a:pPr lvl="1">
              <a:lnSpc>
                <a:spcPct val="120000"/>
              </a:lnSpc>
              <a:spcBef>
                <a:spcPts val="1800"/>
              </a:spcBef>
              <a:buFont typeface="Wingdings"/>
              <a:buChar char="ü"/>
              <a:defRPr/>
            </a:pPr>
            <a:r>
              <a:rPr lang="fr-FR" sz="2100" b="1"/>
              <a:t>Facilité de test et de prototypage</a:t>
            </a:r>
            <a:r>
              <a:rPr lang="fr-CH" sz="2100" b="1"/>
              <a:t> : </a:t>
            </a:r>
            <a:r>
              <a:rPr lang="fr-CH" sz="2100"/>
              <a:t>simple à tester, idéal pour mettre en place un </a:t>
            </a:r>
            <a:r>
              <a:rPr lang="fr-CH" sz="2100"/>
              <a:t>chatbot</a:t>
            </a:r>
            <a:r>
              <a:rPr lang="fr-CH" sz="2100"/>
              <a:t> facilement.</a:t>
            </a:r>
            <a:endParaRPr lang="fr-CH" sz="2100" b="1"/>
          </a:p>
          <a:p>
            <a:pPr lvl="1">
              <a:lnSpc>
                <a:spcPct val="120000"/>
              </a:lnSpc>
              <a:spcBef>
                <a:spcPts val="1800"/>
              </a:spcBef>
              <a:buFont typeface="Wingdings"/>
              <a:buChar char="ü"/>
              <a:defRPr/>
            </a:pPr>
            <a:r>
              <a:rPr lang="fr-CH" sz="2100" b="1"/>
              <a:t>Fonctionne hors ligne : </a:t>
            </a:r>
            <a:r>
              <a:rPr lang="fr-FR" sz="2100"/>
              <a:t>idéal pour les environnements sensibles ou isolés</a:t>
            </a:r>
            <a:endParaRPr lang="fr-CH" sz="2100"/>
          </a:p>
          <a:p>
            <a:pPr lvl="1">
              <a:lnSpc>
                <a:spcPct val="120000"/>
              </a:lnSpc>
              <a:spcBef>
                <a:spcPts val="1800"/>
              </a:spcBef>
              <a:buFont typeface="Wingdings"/>
              <a:buChar char="ü"/>
              <a:defRPr/>
            </a:pPr>
            <a:r>
              <a:rPr lang="fr-CH" sz="2100" b="1"/>
              <a:t>API locale possible :</a:t>
            </a:r>
            <a:r>
              <a:rPr lang="fr-CH" sz="2100"/>
              <a:t> Permet d’intégrer l’agent dans d’autres applications ou workflows)</a:t>
            </a:r>
            <a:endParaRPr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11839" y="1070097"/>
            <a:ext cx="1880347" cy="98718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 bwMode="auto">
          <a:xfrm>
            <a:off x="5945062" y="2057279"/>
            <a:ext cx="214964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700" i="1"/>
              <a:t>Source : https://www.nomic.ai/gpt4all</a:t>
            </a:r>
            <a:endParaRPr lang="fr-FR" sz="700"/>
          </a:p>
        </p:txBody>
      </p:sp>
      <p:sp>
        <p:nvSpPr>
          <p:cNvPr id="9" name="ZoneTexte 8"/>
          <p:cNvSpPr txBox="1"/>
          <p:nvPr/>
        </p:nvSpPr>
        <p:spPr bwMode="auto">
          <a:xfrm>
            <a:off x="5890835" y="3244516"/>
            <a:ext cx="214964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700" i="1"/>
              <a:t>Source : https://jan.ai</a:t>
            </a:r>
            <a:endParaRPr lang="fr-FR" sz="70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874744" y="2431070"/>
            <a:ext cx="2026603" cy="813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16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558053" y="1237673"/>
            <a:ext cx="5659867" cy="3543259"/>
          </a:xfrm>
          <a:prstGeom prst="rect">
            <a:avLst/>
          </a:prstGeom>
        </p:spPr>
        <p:txBody>
          <a:bodyPr vert="horz" lIns="180000" tIns="45720" rIns="91440" bIns="45720" rtlCol="0">
            <a:normAutofit fontScale="62500" lnSpcReduction="20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  <a:defRPr/>
            </a:pPr>
            <a:r>
              <a:rPr lang="fr-FR" sz="2400" b="1"/>
              <a:t>❌ Limites et inconvénients</a:t>
            </a:r>
            <a:endParaRPr lang="fr-CH" sz="2400" b="1"/>
          </a:p>
          <a:p>
            <a:pPr lvl="1">
              <a:lnSpc>
                <a:spcPct val="120000"/>
              </a:lnSpc>
              <a:spcBef>
                <a:spcPts val="1800"/>
              </a:spcBef>
              <a:buFont typeface="Wingdings"/>
              <a:buChar char="§"/>
              <a:defRPr/>
            </a:pPr>
            <a:r>
              <a:rPr lang="fr-FR" sz="2400"/>
              <a:t>Chaque utilisateur doit installer l’exécutable sur </a:t>
            </a:r>
            <a:br>
              <a:rPr lang="fr-FR" sz="2400"/>
            </a:br>
            <a:r>
              <a:rPr lang="fr-FR" sz="2400"/>
              <a:t>sa propre machine.</a:t>
            </a:r>
            <a:endParaRPr lang="fr-CH" sz="2400"/>
          </a:p>
          <a:p>
            <a:pPr lvl="1">
              <a:lnSpc>
                <a:spcPct val="120000"/>
              </a:lnSpc>
              <a:spcBef>
                <a:spcPts val="1800"/>
              </a:spcBef>
              <a:buFont typeface="Wingdings"/>
              <a:buChar char="§"/>
              <a:defRPr/>
            </a:pPr>
            <a:r>
              <a:rPr lang="fr-CH" sz="2400"/>
              <a:t>Dépendance à l’OS : Windows, </a:t>
            </a:r>
            <a:r>
              <a:rPr lang="fr-CH" sz="2400"/>
              <a:t>MacOS</a:t>
            </a:r>
            <a:r>
              <a:rPr lang="fr-CH" sz="2400"/>
              <a:t> …</a:t>
            </a:r>
            <a:r>
              <a:rPr lang="fr-CH" sz="2400" b="1"/>
              <a:t> </a:t>
            </a:r>
            <a:endParaRPr/>
          </a:p>
          <a:p>
            <a:pPr lvl="1">
              <a:lnSpc>
                <a:spcPct val="120000"/>
              </a:lnSpc>
              <a:spcBef>
                <a:spcPts val="1800"/>
              </a:spcBef>
              <a:buFont typeface="Wingdings"/>
              <a:buChar char="§"/>
              <a:defRPr/>
            </a:pPr>
            <a:r>
              <a:rPr lang="fr-CH" sz="2400"/>
              <a:t>Maintenances : gestion individuelle du paramétrage de l’application et de</a:t>
            </a:r>
            <a:r>
              <a:rPr lang="fr-CH" sz="2400">
                <a:solidFill>
                  <a:srgbClr val="92D050"/>
                </a:solidFill>
              </a:rPr>
              <a:t> </a:t>
            </a:r>
            <a:r>
              <a:rPr lang="fr-CH" sz="2400"/>
              <a:t>l’installation des modèles</a:t>
            </a:r>
            <a:endParaRPr/>
          </a:p>
          <a:p>
            <a:pPr lvl="1">
              <a:lnSpc>
                <a:spcPct val="120000"/>
              </a:lnSpc>
              <a:spcBef>
                <a:spcPts val="1800"/>
              </a:spcBef>
              <a:buFont typeface="Wingdings"/>
              <a:buChar char="§"/>
              <a:defRPr/>
            </a:pPr>
            <a:r>
              <a:rPr lang="fr-CH" sz="2400"/>
              <a:t>Performances limitées sans GPU : </a:t>
            </a:r>
            <a:r>
              <a:rPr lang="fr-FR" sz="2400"/>
              <a:t>les modèles LLM sont gourmands en ressources et sont être très lents sur CPU.</a:t>
            </a:r>
            <a:endParaRPr/>
          </a:p>
          <a:p>
            <a:pPr lvl="1">
              <a:lnSpc>
                <a:spcPct val="120000"/>
              </a:lnSpc>
              <a:spcBef>
                <a:spcPts val="1800"/>
              </a:spcBef>
              <a:buFont typeface="Wingdings"/>
              <a:buChar char="§"/>
              <a:defRPr/>
            </a:pPr>
            <a:r>
              <a:rPr lang="fr-CH" sz="2400"/>
              <a:t>Pas de gestion et monitoring centralisé …</a:t>
            </a:r>
            <a:endParaRPr/>
          </a:p>
        </p:txBody>
      </p:sp>
      <p:sp>
        <p:nvSpPr>
          <p:cNvPr id="13" name="Titre 5"/>
          <p:cNvSpPr>
            <a:spLocks noGrp="1"/>
          </p:cNvSpPr>
          <p:nvPr>
            <p:ph type="title"/>
          </p:nvPr>
        </p:nvSpPr>
        <p:spPr bwMode="auto">
          <a:xfrm>
            <a:off x="779929" y="195263"/>
            <a:ext cx="6769357" cy="618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2900" b="0"/>
              <a:t>Test 2 :</a:t>
            </a:r>
            <a:r>
              <a:rPr lang="fr-CH" sz="2900" b="0">
                <a:solidFill>
                  <a:srgbClr val="92D050"/>
                </a:solidFill>
              </a:rPr>
              <a:t> </a:t>
            </a:r>
            <a:r>
              <a:rPr lang="fr-CH" sz="2900" b="0"/>
              <a:t>Installer un </a:t>
            </a:r>
            <a:r>
              <a:rPr lang="fr-CH" sz="2900" b="0"/>
              <a:t>chatbot</a:t>
            </a:r>
            <a:r>
              <a:rPr lang="fr-CH" sz="2900" b="0"/>
              <a:t> sur sa machine</a:t>
            </a:r>
            <a:endParaRPr lang="fr-FR" sz="2900" b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84367" y="1076870"/>
            <a:ext cx="1880347" cy="98718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 bwMode="auto">
          <a:xfrm>
            <a:off x="6317590" y="2064052"/>
            <a:ext cx="214964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700" i="1"/>
              <a:t>Source : https://www.nomic.ai/gpt4all</a:t>
            </a:r>
            <a:endParaRPr lang="fr-FR" sz="700"/>
          </a:p>
        </p:txBody>
      </p:sp>
      <p:sp>
        <p:nvSpPr>
          <p:cNvPr id="10" name="ZoneTexte 9"/>
          <p:cNvSpPr txBox="1"/>
          <p:nvPr/>
        </p:nvSpPr>
        <p:spPr bwMode="auto">
          <a:xfrm>
            <a:off x="6263363" y="3251288"/>
            <a:ext cx="214964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700" i="1"/>
              <a:t>Source : https://jan.ai</a:t>
            </a:r>
            <a:endParaRPr lang="fr-FR" sz="70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47272" y="2437843"/>
            <a:ext cx="2026603" cy="813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17471" y="0"/>
            <a:ext cx="3332147" cy="51435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779928" y="195263"/>
            <a:ext cx="4563597" cy="6189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CH" sz="2800" b="0">
                <a:latin typeface="Franklin Gothic Demi Cond"/>
                <a:ea typeface="Roboto Black"/>
                <a:cs typeface="Arial"/>
              </a:rPr>
              <a:t>Test 3 : Utiliser un langage de programmation</a:t>
            </a:r>
            <a:endParaRPr lang="fr-FR" sz="2800" b="0">
              <a:latin typeface="Franklin Gothic Demi Cond"/>
              <a:ea typeface="Roboto Black"/>
              <a:cs typeface="Arial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17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566238" y="1791711"/>
            <a:ext cx="4777288" cy="291004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  <a:defRPr/>
            </a:pPr>
            <a:r>
              <a:rPr lang="fr-FR" sz="1600" b="1"/>
              <a:t>✅ Avantages</a:t>
            </a:r>
            <a:endParaRPr lang="fr-CH" sz="1600"/>
          </a:p>
          <a:p>
            <a:pPr lvl="1">
              <a:spcBef>
                <a:spcPts val="1200"/>
              </a:spcBef>
              <a:buFont typeface="Wingdings"/>
              <a:buChar char="ü"/>
              <a:defRPr/>
            </a:pPr>
            <a:r>
              <a:rPr lang="fr-CH"/>
              <a:t>Open source (librairies Python)</a:t>
            </a:r>
            <a:endParaRPr/>
          </a:p>
          <a:p>
            <a:pPr lvl="1">
              <a:spcBef>
                <a:spcPts val="1200"/>
              </a:spcBef>
              <a:buFont typeface="Wingdings"/>
              <a:buChar char="ü"/>
              <a:defRPr/>
            </a:pPr>
            <a:r>
              <a:rPr lang="fr-CH"/>
              <a:t>Puissant (modulable)</a:t>
            </a:r>
            <a:endParaRPr/>
          </a:p>
          <a:p>
            <a:pPr lvl="1">
              <a:spcBef>
                <a:spcPts val="1200"/>
              </a:spcBef>
              <a:buFont typeface="Wingdings"/>
              <a:buChar char="ü"/>
              <a:defRPr/>
            </a:pPr>
            <a:r>
              <a:rPr lang="fr-CH"/>
              <a:t>Intéressant pour l’apprentissage.</a:t>
            </a:r>
            <a:endParaRPr/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fr-FR" sz="1600" b="1"/>
              <a:t>❌ Limites et inconvénients</a:t>
            </a:r>
            <a:endParaRPr/>
          </a:p>
          <a:p>
            <a:pPr marL="538163" lvl="1" indent="-195263">
              <a:spcBef>
                <a:spcPts val="1200"/>
              </a:spcBef>
              <a:buFont typeface="Wingdings"/>
              <a:buChar char="§"/>
              <a:defRPr/>
            </a:pPr>
            <a:r>
              <a:rPr lang="fr-CH"/>
              <a:t>Nécessite du temps pour l’apprentissage et le déploiement (pas adapté aux débutants).</a:t>
            </a:r>
            <a:endParaRPr/>
          </a:p>
          <a:p>
            <a:pPr lvl="1">
              <a:spcBef>
                <a:spcPts val="1200"/>
              </a:spcBef>
              <a:buFont typeface="Wingdings"/>
              <a:buChar char="§"/>
              <a:defRPr/>
            </a:pPr>
            <a:r>
              <a:rPr lang="fr-CH"/>
              <a:t>Dépendances à gérer, </a:t>
            </a:r>
            <a:r>
              <a:rPr lang="fr-CH"/>
              <a:t>etc</a:t>
            </a:r>
            <a:r>
              <a:rPr lang="fr-CH"/>
              <a:t> …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884647" y="928551"/>
            <a:ext cx="380165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fr-CH"/>
              <a:t>Développer à partir de librairies, Framework (</a:t>
            </a:r>
            <a:r>
              <a:rPr lang="fr-CH"/>
              <a:t>Langchain</a:t>
            </a:r>
            <a:r>
              <a:rPr lang="fr-CH"/>
              <a:t>, </a:t>
            </a:r>
            <a:r>
              <a:rPr lang="fr-CH"/>
              <a:t>LlamaIndex</a:t>
            </a:r>
            <a:r>
              <a:rPr lang="fr-CH"/>
              <a:t>, </a:t>
            </a:r>
            <a:r>
              <a:rPr lang="fr-CH"/>
              <a:t>Haystack</a:t>
            </a:r>
            <a:r>
              <a:rPr lang="fr-CH"/>
              <a:t> … )</a:t>
            </a:r>
            <a:endParaRPr/>
          </a:p>
        </p:txBody>
      </p:sp>
      <p:sp>
        <p:nvSpPr>
          <p:cNvPr id="2" name="ZoneTexte 1"/>
          <p:cNvSpPr txBox="1"/>
          <p:nvPr/>
        </p:nvSpPr>
        <p:spPr bwMode="auto">
          <a:xfrm>
            <a:off x="7767484" y="4986337"/>
            <a:ext cx="103503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Copilot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779929" y="195263"/>
            <a:ext cx="7806018" cy="618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200" b="0"/>
              <a:t>Test 4 : Installer une application Web </a:t>
            </a:r>
            <a:r>
              <a:rPr lang="fr-CH" b="0"/>
              <a:t>(</a:t>
            </a:r>
            <a:r>
              <a:rPr lang="fr-CH" sz="3200" b="0"/>
              <a:t>On-</a:t>
            </a:r>
            <a:r>
              <a:rPr lang="fr-CH" sz="3200" b="0"/>
              <a:t>Premises</a:t>
            </a:r>
            <a:r>
              <a:rPr lang="fr-CH" sz="3200" b="0"/>
              <a:t>)</a:t>
            </a:r>
            <a:endParaRPr lang="fr-FR" b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18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558053" y="814202"/>
            <a:ext cx="5705101" cy="4090538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  <a:defRPr/>
            </a:pPr>
            <a:r>
              <a:rPr lang="fr-CH" b="1"/>
              <a:t>Application Web retenue</a:t>
            </a:r>
            <a:endParaRPr lang="fr-CH" sz="1200"/>
          </a:p>
          <a:p>
            <a:pPr lvl="1">
              <a:spcBef>
                <a:spcPts val="1800"/>
              </a:spcBef>
              <a:buFont typeface="Wingdings"/>
              <a:buChar char="ü"/>
              <a:defRPr/>
            </a:pPr>
            <a:r>
              <a:rPr lang="fr-CH" sz="1400"/>
              <a:t>Open source</a:t>
            </a:r>
            <a:endParaRPr/>
          </a:p>
          <a:p>
            <a:pPr lvl="1">
              <a:spcBef>
                <a:spcPts val="1800"/>
              </a:spcBef>
              <a:buFont typeface="Wingdings"/>
              <a:buChar char="ü"/>
              <a:defRPr/>
            </a:pPr>
            <a:r>
              <a:rPr lang="fr-CH" sz="1400"/>
              <a:t>Facile à déployer et mettre à jour (docker)</a:t>
            </a:r>
            <a:endParaRPr/>
          </a:p>
          <a:p>
            <a:pPr lvl="1">
              <a:spcBef>
                <a:spcPts val="1800"/>
              </a:spcBef>
              <a:buFont typeface="Wingdings"/>
              <a:buChar char="ü"/>
              <a:defRPr/>
            </a:pPr>
            <a:r>
              <a:rPr lang="fr-CH" sz="1400"/>
              <a:t>Modulable (ajout de plugins, fonctions etc.)</a:t>
            </a:r>
            <a:endParaRPr/>
          </a:p>
          <a:p>
            <a:pPr lvl="1">
              <a:spcBef>
                <a:spcPts val="1800"/>
              </a:spcBef>
              <a:buFont typeface="Wingdings"/>
              <a:buChar char="ü"/>
              <a:defRPr/>
            </a:pPr>
            <a:r>
              <a:rPr lang="fr-CH" sz="1400"/>
              <a:t>Large choix de modèles (</a:t>
            </a:r>
            <a:r>
              <a:rPr lang="fr-CH" sz="1400"/>
              <a:t>Ollama</a:t>
            </a:r>
            <a:r>
              <a:rPr lang="fr-CH" sz="1400"/>
              <a:t>)</a:t>
            </a:r>
            <a:endParaRPr/>
          </a:p>
          <a:p>
            <a:pPr lvl="1">
              <a:spcBef>
                <a:spcPts val="1800"/>
              </a:spcBef>
              <a:buFont typeface="Wingdings"/>
              <a:buChar char="ü"/>
              <a:defRPr/>
            </a:pPr>
            <a:r>
              <a:rPr lang="fr-CH" sz="1400"/>
              <a:t>Données hébergées On-</a:t>
            </a:r>
            <a:r>
              <a:rPr lang="fr-CH" sz="1400"/>
              <a:t>Premises</a:t>
            </a:r>
            <a:endParaRPr lang="fr-CH" sz="1400"/>
          </a:p>
          <a:p>
            <a:pPr lvl="1">
              <a:spcBef>
                <a:spcPts val="1800"/>
              </a:spcBef>
              <a:buFont typeface="Wingdings"/>
              <a:buChar char="ü"/>
              <a:defRPr/>
            </a:pPr>
            <a:r>
              <a:rPr lang="fr-CH" sz="1400"/>
              <a:t>Accès simultanés (interface web)</a:t>
            </a:r>
            <a:endParaRPr/>
          </a:p>
          <a:p>
            <a:pPr lvl="1">
              <a:spcBef>
                <a:spcPts val="1800"/>
              </a:spcBef>
              <a:buFont typeface="Wingdings"/>
              <a:buChar char="ü"/>
              <a:defRPr/>
            </a:pPr>
            <a:r>
              <a:rPr lang="fr-CH" sz="1400"/>
              <a:t>Performante (si GPU)</a:t>
            </a:r>
            <a:endParaRPr/>
          </a:p>
          <a:p>
            <a:pPr lvl="1">
              <a:spcBef>
                <a:spcPts val="1800"/>
              </a:spcBef>
              <a:buFont typeface="Wingdings"/>
              <a:buChar char="ü"/>
              <a:defRPr/>
            </a:pPr>
            <a:r>
              <a:rPr lang="fr-CH" sz="1400"/>
              <a:t>Interface soignée (similaire à celle de Chat-GPT)</a:t>
            </a:r>
            <a:endParaRPr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23597" y="814201"/>
            <a:ext cx="3562350" cy="8001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23597" y="1715646"/>
            <a:ext cx="1239558" cy="97794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636558" y="1941614"/>
            <a:ext cx="1590805" cy="63300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 bwMode="auto">
          <a:xfrm>
            <a:off x="4998197" y="2637602"/>
            <a:ext cx="1720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8775" algn="l"/>
                <a:tab pos="1616075" algn="l"/>
              </a:tabLst>
              <a:defRPr/>
            </a:pPr>
            <a:r>
              <a:rPr lang="fr-FR" sz="700" i="1"/>
              <a:t>Sources : https://docs.openwebui.com 	</a:t>
            </a:r>
            <a:endParaRPr lang="fr-FR" sz="70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135950" y="2900636"/>
            <a:ext cx="1172495" cy="96975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667030" y="2859471"/>
            <a:ext cx="659159" cy="93229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 bwMode="auto">
          <a:xfrm>
            <a:off x="5135951" y="3895909"/>
            <a:ext cx="125214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8775" algn="l"/>
                <a:tab pos="1616075" algn="l"/>
              </a:tabLst>
              <a:defRPr/>
            </a:pPr>
            <a:r>
              <a:rPr lang="fr-FR" sz="700" i="1"/>
              <a:t>Sources : https://bunny.net</a:t>
            </a:r>
            <a:endParaRPr lang="fr-FR" sz="700"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6551077" y="3895909"/>
            <a:ext cx="93557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8775" algn="l"/>
                <a:tab pos="1616075" algn="l"/>
              </a:tabLst>
              <a:defRPr/>
            </a:pPr>
            <a:r>
              <a:rPr lang="fr-FR" sz="700" i="1"/>
              <a:t>https://ollama.com</a:t>
            </a:r>
            <a:endParaRPr lang="fr-FR" sz="700"/>
          </a:p>
        </p:txBody>
      </p:sp>
      <p:sp>
        <p:nvSpPr>
          <p:cNvPr id="19" name="ZoneTexte 18"/>
          <p:cNvSpPr txBox="1"/>
          <p:nvPr/>
        </p:nvSpPr>
        <p:spPr bwMode="auto">
          <a:xfrm>
            <a:off x="6641688" y="2642159"/>
            <a:ext cx="105027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8775" algn="l"/>
                <a:tab pos="1616075" algn="l"/>
              </a:tabLst>
              <a:defRPr/>
            </a:pPr>
            <a:r>
              <a:rPr lang="fr-FR" sz="700" i="1"/>
              <a:t>https://fr.wikipedia.org</a:t>
            </a:r>
            <a:endParaRPr lang="fr-FR" sz="7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766">
              <a:defRPr/>
            </a:pPr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t>19</a:t>
            </a:fld>
            <a:endParaRPr lang="fr-FR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8" name="Titre 8"/>
          <p:cNvSpPr txBox="1"/>
          <p:nvPr/>
        </p:nvSpPr>
        <p:spPr bwMode="auto">
          <a:xfrm>
            <a:off x="4572000" y="780662"/>
            <a:ext cx="4312921" cy="3288603"/>
          </a:xfrm>
          <a:prstGeom prst="rect">
            <a:avLst/>
          </a:prstGeom>
          <a:solidFill>
            <a:srgbClr val="E30613"/>
          </a:solidFill>
        </p:spPr>
        <p:txBody>
          <a:bodyPr vert="horz" lIns="180000" tIns="0" rIns="72000" bIns="46800" rtlCol="0" anchor="ctr">
            <a:normAutofit/>
          </a:bodyPr>
          <a:lstStyle>
            <a:defPPr>
              <a:defRPr lang="fr-FR"/>
            </a:defPPr>
            <a:lvl1pPr defTabSz="685766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 spc="-7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Demi Cond"/>
                <a:ea typeface="Roboto Black"/>
                <a:cs typeface="Arial"/>
              </a:defRPr>
            </a:lvl1pPr>
          </a:lstStyle>
          <a:p>
            <a:pPr>
              <a:defRPr/>
            </a:pPr>
            <a:r>
              <a:rPr lang="fr-FR"/>
              <a:t>Contexte et objectifs</a:t>
            </a:r>
            <a:endParaRPr/>
          </a:p>
          <a:p>
            <a:pPr>
              <a:defRPr/>
            </a:pPr>
            <a:r>
              <a:rPr lang="fr-FR"/>
              <a:t>Méthodologie et identification des besoins</a:t>
            </a:r>
            <a:endParaRPr/>
          </a:p>
          <a:p>
            <a:pPr>
              <a:defRPr/>
            </a:pPr>
            <a:r>
              <a:rPr lang="fr-FR"/>
              <a:t>Exploration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/>
              <a:t>et test des outils</a:t>
            </a:r>
            <a:endParaRPr/>
          </a:p>
          <a:p>
            <a:pPr>
              <a:defRPr/>
            </a:pPr>
            <a:r>
              <a:rPr lang="fr-FR">
                <a:solidFill>
                  <a:schemeClr val="bg1"/>
                </a:solidFill>
              </a:rPr>
              <a:t>Paramétrage technique et architecture</a:t>
            </a:r>
            <a:endParaRPr/>
          </a:p>
          <a:p>
            <a:pPr>
              <a:defRPr/>
            </a:pPr>
            <a:r>
              <a:rPr lang="fr-FR"/>
              <a:t>Retours utilisateurs et améliorations</a:t>
            </a:r>
            <a:endParaRPr/>
          </a:p>
          <a:p>
            <a:pPr>
              <a:defRPr/>
            </a:pPr>
            <a:r>
              <a:rPr lang="fr-FR"/>
              <a:t>Bilan et perspectives</a:t>
            </a:r>
            <a:endParaRPr/>
          </a:p>
          <a:p>
            <a:pPr>
              <a:defRPr/>
            </a:pPr>
            <a:r>
              <a:rPr lang="fr-FR"/>
              <a:t>Démonstration</a:t>
            </a:r>
            <a:endParaRPr lang="fr-CH"/>
          </a:p>
        </p:txBody>
      </p:sp>
      <p:sp>
        <p:nvSpPr>
          <p:cNvPr id="4" name="Espace réservé de la date 2"/>
          <p:cNvSpPr txBox="1"/>
          <p:nvPr/>
        </p:nvSpPr>
        <p:spPr bwMode="auto">
          <a:xfrm rot="16199999">
            <a:off x="-862185" y="2778452"/>
            <a:ext cx="3341052" cy="91152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H" sz="700" cap="small">
                <a:solidFill>
                  <a:schemeClr val="accent1"/>
                </a:solidFill>
                <a:latin typeface="Arial"/>
              </a:rPr>
              <a:t>Chatbot - IA</a:t>
            </a:r>
            <a:endParaRPr lang="fr-FR" sz="700" cap="small">
              <a:solidFill>
                <a:schemeClr val="accent1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9430" y="0"/>
            <a:ext cx="3429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877680" y="4986923"/>
            <a:ext cx="15487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ChatGPT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766">
              <a:defRPr/>
            </a:pPr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t>2</a:t>
            </a:fld>
            <a:endParaRPr lang="fr-FR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8" name="Titre 8"/>
          <p:cNvSpPr txBox="1"/>
          <p:nvPr/>
        </p:nvSpPr>
        <p:spPr bwMode="auto">
          <a:xfrm>
            <a:off x="4572000" y="780662"/>
            <a:ext cx="4312921" cy="3288603"/>
          </a:xfrm>
          <a:prstGeom prst="rect">
            <a:avLst/>
          </a:prstGeom>
          <a:solidFill>
            <a:srgbClr val="E30613"/>
          </a:solidFill>
        </p:spPr>
        <p:txBody>
          <a:bodyPr vert="horz" lIns="180000" tIns="0" rIns="72000" bIns="4680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200" b="1" i="0" spc="-70">
                <a:solidFill>
                  <a:schemeClr val="tx1"/>
                </a:solidFill>
                <a:latin typeface="Franklin Gothic Demi Cond"/>
                <a:ea typeface="Roboto Black"/>
                <a:cs typeface="Arial"/>
              </a:defRPr>
            </a:lvl1pPr>
          </a:lstStyle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bg1"/>
                </a:solidFill>
              </a:rPr>
              <a:t>Contexte et objectifs</a:t>
            </a:r>
            <a:endParaRPr/>
          </a:p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bg1"/>
                </a:solidFill>
              </a:rPr>
              <a:t>Méthodologie et identification des besoins</a:t>
            </a:r>
            <a:endParaRPr/>
          </a:p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bg1"/>
                </a:solidFill>
              </a:rPr>
              <a:t>Exploration et test des outils</a:t>
            </a:r>
            <a:endParaRPr/>
          </a:p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bg1"/>
                </a:solidFill>
              </a:rPr>
              <a:t>Paramétrage technique et architecture</a:t>
            </a:r>
            <a:endParaRPr/>
          </a:p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bg1"/>
                </a:solidFill>
              </a:rPr>
              <a:t>Retours utilisateurs et améliorations</a:t>
            </a:r>
            <a:endParaRPr/>
          </a:p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bg1"/>
                </a:solidFill>
              </a:rPr>
              <a:t>Bilan et perspectives</a:t>
            </a:r>
            <a:endParaRPr/>
          </a:p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bg1"/>
                </a:solidFill>
              </a:rPr>
              <a:t>Démonstration</a:t>
            </a:r>
            <a:endParaRPr lang="fr-CH" sz="2000" b="0">
              <a:solidFill>
                <a:schemeClr val="bg1"/>
              </a:solidFill>
            </a:endParaRPr>
          </a:p>
        </p:txBody>
      </p:sp>
      <p:sp>
        <p:nvSpPr>
          <p:cNvPr id="4" name="Espace réservé de la date 2"/>
          <p:cNvSpPr txBox="1"/>
          <p:nvPr/>
        </p:nvSpPr>
        <p:spPr bwMode="auto">
          <a:xfrm rot="16199999">
            <a:off x="-862185" y="2778452"/>
            <a:ext cx="3341052" cy="91152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H" sz="700" cap="small">
                <a:solidFill>
                  <a:schemeClr val="accent1"/>
                </a:solidFill>
                <a:latin typeface="Arial"/>
              </a:rPr>
              <a:t>Chatbot - IA</a:t>
            </a:r>
            <a:endParaRPr lang="fr-FR" sz="700" cap="small">
              <a:solidFill>
                <a:schemeClr val="accent1"/>
              </a:solidFill>
              <a:latin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9430" y="0"/>
            <a:ext cx="3429000" cy="5143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 bwMode="auto">
          <a:xfrm>
            <a:off x="877680" y="4986923"/>
            <a:ext cx="15487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ChatGPT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904875" y="179553"/>
            <a:ext cx="6113145" cy="618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b="0">
                <a:latin typeface="Franklin Gothic Demi Cond"/>
                <a:ea typeface="Roboto Black"/>
                <a:cs typeface="Arial"/>
              </a:rPr>
              <a:t>Donner des instructions au chatbot</a:t>
            </a:r>
            <a:endParaRPr lang="fr-FR" b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20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634500" y="2231137"/>
            <a:ext cx="4294687" cy="2683410"/>
          </a:xfrm>
          <a:prstGeom prst="rect">
            <a:avLst/>
          </a:prstGeom>
        </p:spPr>
        <p:txBody>
          <a:bodyPr vert="horz" lIns="180000" tIns="45720" rIns="91440" bIns="45720" rtlCol="0" anchor="t">
            <a:normAutofit lnSpcReduction="10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r>
              <a:rPr lang="fr-FR" sz="2000">
                <a:latin typeface="Arial"/>
                <a:cs typeface="Arial"/>
              </a:rPr>
              <a:t>Par exemple :</a:t>
            </a:r>
            <a:endParaRPr/>
          </a:p>
          <a:p>
            <a:pPr>
              <a:spcBef>
                <a:spcPts val="1800"/>
              </a:spcBef>
              <a:defRPr/>
            </a:pPr>
            <a:r>
              <a:rPr lang="fr-FR" sz="2000">
                <a:latin typeface="Arial"/>
                <a:cs typeface="Arial"/>
              </a:rPr>
              <a:t>« Si tu ne trouves pas la réponse dans le contexte, dis à l’utilisateur que tu ne sais pas. »</a:t>
            </a:r>
            <a:endParaRPr/>
          </a:p>
          <a:p>
            <a:pPr>
              <a:spcBef>
                <a:spcPts val="1800"/>
              </a:spcBef>
              <a:defRPr/>
            </a:pPr>
            <a:r>
              <a:rPr lang="fr-FR" sz="2000">
                <a:latin typeface="Arial"/>
                <a:cs typeface="Arial"/>
              </a:rPr>
              <a:t>« Réponds dans la même langue que celle de l’utilisateur. »</a:t>
            </a:r>
            <a:endParaRPr/>
          </a:p>
          <a:p>
            <a:pPr>
              <a:spcBef>
                <a:spcPts val="1800"/>
              </a:spcBef>
              <a:defRPr/>
            </a:pPr>
            <a:r>
              <a:rPr lang="fr-FR" sz="2000">
                <a:latin typeface="Arial"/>
                <a:cs typeface="Arial"/>
              </a:rPr>
              <a:t>…</a:t>
            </a:r>
            <a:endParaRPr lang="fr-CH" sz="200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44079" y="2041888"/>
            <a:ext cx="3762375" cy="2409825"/>
          </a:xfrm>
          <a:prstGeom prst="rect">
            <a:avLst/>
          </a:prstGeom>
        </p:spPr>
      </p:pic>
      <p:sp>
        <p:nvSpPr>
          <p:cNvPr id="10" name="Espace réservé du contenu 7"/>
          <p:cNvSpPr txBox="1"/>
          <p:nvPr/>
        </p:nvSpPr>
        <p:spPr bwMode="auto">
          <a:xfrm>
            <a:off x="634500" y="1120786"/>
            <a:ext cx="7920563" cy="866191"/>
          </a:xfrm>
          <a:prstGeom prst="rect">
            <a:avLst/>
          </a:prstGeom>
        </p:spPr>
        <p:txBody>
          <a:bodyPr vert="horz" lIns="180000" tIns="45720" rIns="91440" bIns="45720" rtlCol="0" anchor="t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r>
              <a:rPr lang="fr-FR" sz="2000">
                <a:latin typeface="Arial"/>
                <a:cs typeface="Arial"/>
              </a:rPr>
              <a:t>Pour éviter que l’agent ne donne de mauvaises informations, des instructions ont été formulées.</a:t>
            </a:r>
            <a:endParaRPr lang="fr-CH" sz="2000"/>
          </a:p>
        </p:txBody>
      </p:sp>
      <p:sp>
        <p:nvSpPr>
          <p:cNvPr id="2" name="ZoneTexte 1"/>
          <p:cNvSpPr txBox="1"/>
          <p:nvPr/>
        </p:nvSpPr>
        <p:spPr bwMode="auto">
          <a:xfrm>
            <a:off x="4853972" y="4461520"/>
            <a:ext cx="3203766" cy="292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8775" algn="l"/>
                <a:tab pos="1616075" algn="l"/>
              </a:tabLst>
              <a:defRPr/>
            </a:pPr>
            <a:r>
              <a:rPr lang="fr-FR" sz="500" i="1"/>
              <a:t>Sources </a:t>
            </a:r>
            <a:r>
              <a:rPr lang="fr-CH" sz="500" i="1"/>
              <a:t>: https://actcounsellingandcbtservices.co.uk/blog/rules-for-living/</a:t>
            </a:r>
            <a:endParaRPr/>
          </a:p>
          <a:p>
            <a:pPr>
              <a:tabLst>
                <a:tab pos="358775" algn="l"/>
                <a:tab pos="1616075" algn="l"/>
              </a:tabLst>
              <a:defRPr/>
            </a:pPr>
            <a:endParaRPr lang="fr-CH" sz="800" i="1">
              <a:solidFill>
                <a:srgbClr val="44546A"/>
              </a:solidFill>
              <a:latin typeface="Suisse Int'l Light"/>
              <a:ea typeface="Calibri"/>
              <a:cs typeface="Suisse Int'l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64799" y="1063852"/>
            <a:ext cx="3646348" cy="2859438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904874" y="179553"/>
            <a:ext cx="7500571" cy="6189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b="0">
                <a:latin typeface="Franklin Gothic Demi Cond"/>
                <a:ea typeface="Roboto Black"/>
                <a:cs typeface="Arial"/>
              </a:rPr>
              <a:t>Permettre aux </a:t>
            </a:r>
            <a:r>
              <a:rPr lang="fr-FR" b="0">
                <a:latin typeface="Franklin Gothic Demi Cond"/>
                <a:ea typeface="Roboto Black"/>
                <a:cs typeface="Arial"/>
              </a:rPr>
              <a:t>LLMs</a:t>
            </a:r>
            <a:r>
              <a:rPr lang="fr-FR" b="0">
                <a:latin typeface="Franklin Gothic Demi Cond"/>
                <a:ea typeface="Roboto Black"/>
                <a:cs typeface="Arial"/>
              </a:rPr>
              <a:t> d’accéder aux procédures internes avec le RAG</a:t>
            </a:r>
            <a:endParaRPr lang="fr-FR" b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21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574176" y="1544758"/>
            <a:ext cx="4590623" cy="2092521"/>
          </a:xfrm>
          <a:prstGeom prst="rect">
            <a:avLst/>
          </a:prstGeom>
        </p:spPr>
        <p:txBody>
          <a:bodyPr vert="horz" lIns="180000" tIns="45720" rIns="91440" bIns="45720" rtlCol="0" anchor="t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defRPr/>
            </a:pPr>
            <a:r>
              <a:rPr lang="fr-FR" sz="2000">
                <a:latin typeface="Arial"/>
                <a:cs typeface="Arial"/>
              </a:rPr>
              <a:t>Les modèles de langages ne sont pas entraînés sur nos procédures. </a:t>
            </a:r>
            <a:endParaRPr/>
          </a:p>
          <a:p>
            <a:pPr>
              <a:spcBef>
                <a:spcPts val="3000"/>
              </a:spcBef>
              <a:defRPr/>
            </a:pPr>
            <a:r>
              <a:rPr lang="fr-FR" sz="2000">
                <a:latin typeface="Arial"/>
                <a:cs typeface="Arial"/>
              </a:rPr>
              <a:t>Le RAG permet au LLM d’interroger une base vectorielle locale pour enrichir ses réponses.</a:t>
            </a:r>
            <a:endParaRPr lang="fr-CH" sz="2000"/>
          </a:p>
        </p:txBody>
      </p:sp>
      <p:sp>
        <p:nvSpPr>
          <p:cNvPr id="7" name="ZoneTexte 6"/>
          <p:cNvSpPr txBox="1"/>
          <p:nvPr/>
        </p:nvSpPr>
        <p:spPr bwMode="auto">
          <a:xfrm>
            <a:off x="5073359" y="3923290"/>
            <a:ext cx="32037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58775" algn="l"/>
                <a:tab pos="1616075" algn="l"/>
              </a:tabLst>
              <a:defRPr/>
            </a:pPr>
            <a:r>
              <a:rPr lang="fr-FR" sz="500" i="1">
                <a:solidFill>
                  <a:srgbClr val="44546A"/>
                </a:solidFill>
                <a:latin typeface="Suisse Int'l Light"/>
                <a:ea typeface="Calibri"/>
                <a:cs typeface="Suisse Int'l Light"/>
              </a:rPr>
              <a:t>Sources : </a:t>
            </a:r>
            <a:r>
              <a:rPr lang="fr-CH" sz="500" i="1">
                <a:solidFill>
                  <a:srgbClr val="44546A"/>
                </a:solidFill>
                <a:latin typeface="Suisse Int'l Light"/>
                <a:ea typeface="Calibri"/>
                <a:cs typeface="Suisse Int'l Light"/>
              </a:rPr>
              <a:t>https://www.youtube.com/watch?v=uJJ6uP5IViA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45439" y="995932"/>
            <a:ext cx="2775586" cy="356920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03764" y="1452139"/>
            <a:ext cx="3151371" cy="2793517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22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779929" y="195263"/>
            <a:ext cx="6206087" cy="618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200" b="0"/>
              <a:t>Architecture</a:t>
            </a:r>
            <a:endParaRPr lang="fr-FR" b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773808" y="2791591"/>
            <a:ext cx="800100" cy="88958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120518" y="1075559"/>
            <a:ext cx="995363" cy="170497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438111" y="2918067"/>
            <a:ext cx="705471" cy="429101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334043" y="1843087"/>
            <a:ext cx="1402973" cy="2100570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004171" y="1864135"/>
            <a:ext cx="1116511" cy="2087697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192398" y="672688"/>
            <a:ext cx="3089236" cy="721666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6076520" y="938025"/>
            <a:ext cx="317522" cy="349064"/>
          </a:xfrm>
          <a:prstGeom prst="rect">
            <a:avLst/>
          </a:prstGeom>
        </p:spPr>
      </p:pic>
      <p:pic>
        <p:nvPicPr>
          <p:cNvPr id="1031" name="Image 1030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4730206" y="2833689"/>
            <a:ext cx="423931" cy="237696"/>
          </a:xfrm>
          <a:prstGeom prst="rect">
            <a:avLst/>
          </a:prstGeom>
        </p:spPr>
      </p:pic>
      <p:pic>
        <p:nvPicPr>
          <p:cNvPr id="1033" name="Image 1032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3449261" y="2220578"/>
            <a:ext cx="377126" cy="297205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 bwMode="auto">
          <a:xfrm>
            <a:off x="3493112" y="3172167"/>
            <a:ext cx="1091009" cy="1166470"/>
            <a:chOff x="3493112" y="3172167"/>
            <a:chExt cx="1091009" cy="1166470"/>
          </a:xfrm>
        </p:grpSpPr>
        <p:cxnSp>
          <p:nvCxnSpPr>
            <p:cNvPr id="41" name="Connecteur droit avec flèche 40"/>
            <p:cNvCxnSpPr/>
            <p:nvPr/>
          </p:nvCxnSpPr>
          <p:spPr bwMode="auto">
            <a:xfrm flipV="1">
              <a:off x="4013047" y="4074805"/>
              <a:ext cx="0" cy="2638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14"/>
            <a:stretch/>
          </p:blipFill>
          <p:spPr bwMode="auto">
            <a:xfrm>
              <a:off x="3888673" y="3842017"/>
              <a:ext cx="248746" cy="238009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5"/>
            <a:stretch/>
          </p:blipFill>
          <p:spPr bwMode="auto">
            <a:xfrm>
              <a:off x="3493112" y="3172167"/>
              <a:ext cx="1091009" cy="62851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23</a:t>
            </a:fld>
            <a:endParaRPr lang="fr-FR"/>
          </a:p>
        </p:txBody>
      </p:sp>
      <p:pic>
        <p:nvPicPr>
          <p:cNvPr id="7" name="Image 6">
            <a:hlinkClick r:id="rId3"/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78648" y="1040795"/>
            <a:ext cx="6267450" cy="1790700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 bwMode="auto">
          <a:xfrm>
            <a:off x="904875" y="179552"/>
            <a:ext cx="7214997" cy="8289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2400" b="0">
                <a:latin typeface="Franklin Gothic Demi Cond"/>
                <a:ea typeface="Roboto Black"/>
                <a:cs typeface="Arial"/>
              </a:rPr>
              <a:t>Développer une interface Web pour mettre à jour la base de connaissances</a:t>
            </a:r>
            <a:endParaRPr lang="fr-CH" sz="2000" b="0"/>
          </a:p>
        </p:txBody>
      </p:sp>
      <p:sp>
        <p:nvSpPr>
          <p:cNvPr id="2" name="Espace réservé du contenu 7"/>
          <p:cNvSpPr txBox="1"/>
          <p:nvPr/>
        </p:nvSpPr>
        <p:spPr bwMode="auto">
          <a:xfrm>
            <a:off x="517713" y="2852318"/>
            <a:ext cx="4108076" cy="179070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  <a:defRPr/>
            </a:pPr>
            <a:r>
              <a:rPr lang="fr-FR" b="1"/>
              <a:t>✅ Avantages</a:t>
            </a:r>
            <a:endParaRPr lang="fr-CH"/>
          </a:p>
          <a:p>
            <a:pPr lvl="1">
              <a:spcBef>
                <a:spcPts val="1200"/>
              </a:spcBef>
              <a:buFont typeface="Wingdings"/>
              <a:buChar char="ü"/>
              <a:defRPr/>
            </a:pPr>
            <a:r>
              <a:rPr lang="fr-CH" sz="1800"/>
              <a:t>Possibilité de mettre à jour la base de connaissances à la demande.</a:t>
            </a:r>
            <a:endParaRPr/>
          </a:p>
          <a:p>
            <a:pPr lvl="1">
              <a:spcBef>
                <a:spcPts val="1200"/>
              </a:spcBef>
              <a:buFont typeface="Wingdings"/>
              <a:buChar char="ü"/>
              <a:defRPr/>
            </a:pPr>
            <a:endParaRPr lang="fr-CH" sz="1800">
              <a:solidFill>
                <a:srgbClr val="92D050"/>
              </a:solidFill>
            </a:endParaRPr>
          </a:p>
        </p:txBody>
      </p:sp>
      <p:sp>
        <p:nvSpPr>
          <p:cNvPr id="6" name="Espace réservé du contenu 7"/>
          <p:cNvSpPr txBox="1"/>
          <p:nvPr/>
        </p:nvSpPr>
        <p:spPr bwMode="auto">
          <a:xfrm>
            <a:off x="4572001" y="2852318"/>
            <a:ext cx="4309782" cy="2006331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b="1"/>
              <a:t>❌ Limites et inconvénients</a:t>
            </a:r>
            <a:endParaRPr/>
          </a:p>
          <a:p>
            <a:pPr marL="538163" lvl="1" indent="-195263">
              <a:spcBef>
                <a:spcPts val="1200"/>
              </a:spcBef>
              <a:buFont typeface="Wingdings"/>
              <a:buChar char="§"/>
              <a:defRPr/>
            </a:pPr>
            <a:r>
              <a:rPr lang="fr-CH" sz="1800"/>
              <a:t>Pas indispensable si la mise à jour se fait par script, programmée dans une tâche quotidienne.</a:t>
            </a:r>
            <a:endParaRPr/>
          </a:p>
          <a:p>
            <a:pPr marL="538163" lvl="1" indent="-195263">
              <a:spcBef>
                <a:spcPts val="1200"/>
              </a:spcBef>
              <a:buFont typeface="Wingdings"/>
              <a:buChar char="§"/>
              <a:defRPr/>
            </a:pPr>
            <a:r>
              <a:rPr lang="fr-CH" sz="1800"/>
              <a:t>Gestion d’une application supplémentaire.</a:t>
            </a:r>
            <a:endParaRPr/>
          </a:p>
          <a:p>
            <a:pPr lvl="1">
              <a:spcBef>
                <a:spcPts val="1200"/>
              </a:spcBef>
              <a:buFont typeface="Wingdings"/>
              <a:buChar char="ü"/>
              <a:defRPr/>
            </a:pPr>
            <a:endParaRPr lang="fr-CH" sz="18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904874" y="179553"/>
            <a:ext cx="7858126" cy="43496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defRPr/>
            </a:pPr>
            <a:r>
              <a:rPr lang="fr-CH" sz="2400" b="0">
                <a:latin typeface="Franklin Gothic Demi Cond"/>
                <a:ea typeface="Roboto Black"/>
                <a:cs typeface="Arial"/>
              </a:rPr>
              <a:t>Réglages déterminants</a:t>
            </a:r>
            <a:endParaRPr lang="en-US" b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24</a:t>
            </a:fld>
            <a:endParaRPr lang="fr-FR"/>
          </a:p>
        </p:txBody>
      </p:sp>
      <p:sp>
        <p:nvSpPr>
          <p:cNvPr id="7" name="Espace réservé du contenu 7"/>
          <p:cNvSpPr txBox="1"/>
          <p:nvPr/>
        </p:nvSpPr>
        <p:spPr bwMode="auto">
          <a:xfrm>
            <a:off x="723328" y="1038695"/>
            <a:ext cx="4402661" cy="3066109"/>
          </a:xfrm>
          <a:prstGeom prst="rect">
            <a:avLst/>
          </a:prstGeom>
        </p:spPr>
        <p:txBody>
          <a:bodyPr vert="horz" lIns="180000" tIns="45720" rIns="91440" bIns="45720" rtlCol="0" anchor="t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r>
              <a:rPr lang="fr-FR" sz="1400" b="1">
                <a:latin typeface="Arial"/>
                <a:cs typeface="Arial"/>
              </a:rPr>
              <a:t>Trouver les bons modèles</a:t>
            </a:r>
            <a:endParaRPr/>
          </a:p>
          <a:p>
            <a:pPr>
              <a:lnSpc>
                <a:spcPct val="110000"/>
              </a:lnSpc>
              <a:spcBef>
                <a:spcPts val="1800"/>
              </a:spcBef>
              <a:buFont typeface="Wingdings"/>
              <a:buChar char="Ø"/>
              <a:defRPr/>
            </a:pPr>
            <a:r>
              <a:rPr lang="fr-FR" sz="1200" b="1">
                <a:latin typeface="Arial"/>
                <a:cs typeface="Arial"/>
              </a:rPr>
              <a:t>Embedding </a:t>
            </a:r>
            <a:r>
              <a:rPr lang="fr-FR" sz="1200" i="1">
                <a:latin typeface="Arial"/>
                <a:cs typeface="Arial"/>
              </a:rPr>
              <a:t>(</a:t>
            </a:r>
            <a:r>
              <a:rPr lang="fr-FR" sz="1200" i="1">
                <a:latin typeface="Arial"/>
                <a:cs typeface="Arial"/>
              </a:rPr>
              <a:t>BAAi</a:t>
            </a:r>
            <a:r>
              <a:rPr lang="fr-FR" sz="1200" i="1">
                <a:latin typeface="Arial"/>
                <a:cs typeface="Arial"/>
              </a:rPr>
              <a:t>/bge-m3)</a:t>
            </a:r>
            <a:r>
              <a:rPr lang="fr-FR" sz="1200" b="1">
                <a:latin typeface="Arial"/>
                <a:cs typeface="Arial"/>
              </a:rPr>
              <a:t> </a:t>
            </a:r>
            <a:r>
              <a:rPr lang="fr-FR" sz="1200">
                <a:latin typeface="Arial"/>
                <a:cs typeface="Arial"/>
              </a:rPr>
              <a:t>: pour des recherches plus pertinentes.</a:t>
            </a:r>
            <a:endParaRPr/>
          </a:p>
          <a:p>
            <a:pPr>
              <a:lnSpc>
                <a:spcPct val="110000"/>
              </a:lnSpc>
              <a:spcBef>
                <a:spcPts val="1200"/>
              </a:spcBef>
              <a:buFont typeface="Wingdings"/>
              <a:buChar char="Ø"/>
              <a:defRPr/>
            </a:pPr>
            <a:r>
              <a:rPr lang="fr-FR" sz="1200" b="1">
                <a:latin typeface="Arial"/>
                <a:cs typeface="Arial"/>
              </a:rPr>
              <a:t>Reranking</a:t>
            </a:r>
            <a:r>
              <a:rPr lang="fr-FR" sz="1200" b="1">
                <a:latin typeface="Arial"/>
                <a:cs typeface="Arial"/>
              </a:rPr>
              <a:t> </a:t>
            </a:r>
            <a:r>
              <a:rPr lang="fr-FR" sz="1200" i="1">
                <a:latin typeface="Arial"/>
                <a:cs typeface="Arial"/>
              </a:rPr>
              <a:t>(</a:t>
            </a:r>
            <a:r>
              <a:rPr lang="fr-FR" sz="1200" i="1">
                <a:latin typeface="Arial"/>
                <a:cs typeface="Arial"/>
              </a:rPr>
              <a:t>BAAi</a:t>
            </a:r>
            <a:r>
              <a:rPr lang="fr-FR" sz="1200" i="1">
                <a:latin typeface="Arial"/>
                <a:cs typeface="Arial"/>
              </a:rPr>
              <a:t>/bge-reranker-v2-m3)</a:t>
            </a:r>
            <a:r>
              <a:rPr lang="fr-FR" sz="1200" b="1">
                <a:latin typeface="Arial"/>
                <a:cs typeface="Arial"/>
              </a:rPr>
              <a:t> </a:t>
            </a:r>
            <a:r>
              <a:rPr lang="fr-FR" sz="1200">
                <a:latin typeface="Arial"/>
                <a:cs typeface="Arial"/>
              </a:rPr>
              <a:t>: pour une meilleure sélection des sources.</a:t>
            </a:r>
            <a:endParaRPr/>
          </a:p>
          <a:p>
            <a:pPr>
              <a:lnSpc>
                <a:spcPct val="110000"/>
              </a:lnSpc>
              <a:spcBef>
                <a:spcPts val="1200"/>
              </a:spcBef>
              <a:buFont typeface="Wingdings"/>
              <a:buChar char="Ø"/>
              <a:defRPr/>
            </a:pPr>
            <a:r>
              <a:rPr lang="fr-FR" sz="1200" b="1">
                <a:latin typeface="Arial"/>
                <a:cs typeface="Arial"/>
              </a:rPr>
              <a:t>LLM</a:t>
            </a:r>
            <a:r>
              <a:rPr lang="fr-FR" sz="1200">
                <a:latin typeface="Arial"/>
                <a:cs typeface="Arial"/>
              </a:rPr>
              <a:t> </a:t>
            </a:r>
            <a:r>
              <a:rPr lang="fr-FR" sz="1200" i="1">
                <a:latin typeface="Arial"/>
                <a:cs typeface="Arial"/>
              </a:rPr>
              <a:t>(qwen3:8b)</a:t>
            </a:r>
            <a:r>
              <a:rPr lang="fr-FR" sz="1200">
                <a:latin typeface="Arial"/>
                <a:cs typeface="Arial"/>
              </a:rPr>
              <a:t> : pour des réponses de qualité.</a:t>
            </a:r>
            <a:endParaRPr/>
          </a:p>
          <a:p>
            <a:pPr marL="0" indent="0">
              <a:lnSpc>
                <a:spcPct val="110000"/>
              </a:lnSpc>
              <a:spcBef>
                <a:spcPts val="3000"/>
              </a:spcBef>
              <a:buNone/>
              <a:defRPr/>
            </a:pPr>
            <a:r>
              <a:rPr lang="fr-FR" sz="1400" b="1">
                <a:latin typeface="Arial"/>
                <a:cs typeface="Arial"/>
              </a:rPr>
              <a:t>Paramétrage</a:t>
            </a:r>
            <a:endParaRPr/>
          </a:p>
          <a:p>
            <a:pPr>
              <a:lnSpc>
                <a:spcPct val="110000"/>
              </a:lnSpc>
              <a:spcBef>
                <a:spcPts val="1200"/>
              </a:spcBef>
              <a:buFont typeface="Wingdings"/>
              <a:buChar char="Ø"/>
              <a:defRPr/>
            </a:pPr>
            <a:r>
              <a:rPr lang="fr-FR" sz="1200" b="1">
                <a:latin typeface="Arial"/>
                <a:cs typeface="Arial"/>
              </a:rPr>
              <a:t>Taille des </a:t>
            </a:r>
            <a:r>
              <a:rPr lang="fr-FR" sz="1200" b="1">
                <a:latin typeface="Arial"/>
                <a:cs typeface="Arial"/>
              </a:rPr>
              <a:t>chunks</a:t>
            </a:r>
            <a:r>
              <a:rPr lang="fr-FR" sz="1200">
                <a:latin typeface="Arial"/>
                <a:cs typeface="Arial"/>
              </a:rPr>
              <a:t> </a:t>
            </a:r>
            <a:r>
              <a:rPr lang="fr-FR" sz="1200" i="1">
                <a:latin typeface="Arial"/>
                <a:cs typeface="Arial"/>
              </a:rPr>
              <a:t>(</a:t>
            </a:r>
            <a:r>
              <a:rPr lang="fr-FR" sz="1200" i="1">
                <a:latin typeface="Arial"/>
                <a:cs typeface="Arial"/>
              </a:rPr>
              <a:t>&gt;= 1000 </a:t>
            </a:r>
            <a:r>
              <a:rPr lang="fr-FR" sz="1200" i="1">
                <a:latin typeface="Arial"/>
                <a:cs typeface="Arial"/>
              </a:rPr>
              <a:t>tokens</a:t>
            </a:r>
            <a:r>
              <a:rPr lang="fr-FR" sz="1200" i="1">
                <a:latin typeface="Arial"/>
                <a:cs typeface="Arial"/>
              </a:rPr>
              <a:t>)</a:t>
            </a:r>
            <a:r>
              <a:rPr lang="fr-FR" sz="1200">
                <a:latin typeface="Arial"/>
                <a:cs typeface="Arial"/>
              </a:rPr>
              <a:t> :</a:t>
            </a:r>
            <a:r>
              <a:rPr lang="fr-FR" sz="1200" b="1">
                <a:latin typeface="Arial"/>
                <a:cs typeface="Arial"/>
              </a:rPr>
              <a:t> </a:t>
            </a:r>
            <a:r>
              <a:rPr lang="fr-FR" sz="1200">
                <a:latin typeface="Arial"/>
                <a:cs typeface="Arial"/>
              </a:rPr>
              <a:t>pour offrir au LLM suffisamment de contexte et garantir une réponse pertinente.</a:t>
            </a:r>
            <a:endParaRPr lang="fr-FR" sz="1200" b="1">
              <a:latin typeface="Arial"/>
              <a:cs typeface="Arial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01001" y="-15240"/>
            <a:ext cx="3424030" cy="51435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 bwMode="auto">
          <a:xfrm>
            <a:off x="5242561" y="-20502"/>
            <a:ext cx="15487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ChatGPT</a:t>
            </a:r>
            <a:endParaRPr lang="fr-FR" sz="500"/>
          </a:p>
        </p:txBody>
      </p:sp>
      <p:sp>
        <p:nvSpPr>
          <p:cNvPr id="13" name="Espace réservé de la date 2"/>
          <p:cNvSpPr txBox="1"/>
          <p:nvPr/>
        </p:nvSpPr>
        <p:spPr bwMode="auto">
          <a:xfrm rot="16199999">
            <a:off x="-862185" y="2778452"/>
            <a:ext cx="3341052" cy="91152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H" sz="700" cap="small">
                <a:solidFill>
                  <a:schemeClr val="accent1"/>
                </a:solidFill>
                <a:latin typeface="Arial"/>
              </a:rPr>
              <a:t>Chatbot - IA</a:t>
            </a:r>
            <a:endParaRPr lang="fr-FR" sz="700" cap="small">
              <a:solidFill>
                <a:schemeClr val="accent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766">
              <a:defRPr/>
            </a:pPr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t>25</a:t>
            </a:fld>
            <a:endParaRPr lang="fr-FR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8" name="Titre 8"/>
          <p:cNvSpPr txBox="1"/>
          <p:nvPr/>
        </p:nvSpPr>
        <p:spPr bwMode="auto">
          <a:xfrm>
            <a:off x="4572000" y="780662"/>
            <a:ext cx="4312921" cy="3288603"/>
          </a:xfrm>
          <a:prstGeom prst="rect">
            <a:avLst/>
          </a:prstGeom>
          <a:solidFill>
            <a:srgbClr val="E30613"/>
          </a:solidFill>
        </p:spPr>
        <p:txBody>
          <a:bodyPr vert="horz" lIns="180000" tIns="0" rIns="72000" bIns="46800" rtlCol="0" anchor="ctr">
            <a:normAutofit/>
          </a:bodyPr>
          <a:lstStyle>
            <a:defPPr>
              <a:defRPr lang="fr-FR"/>
            </a:defPPr>
            <a:lvl1pPr defTabSz="685766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 spc="-7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Demi Cond"/>
                <a:ea typeface="Roboto Black"/>
                <a:cs typeface="Arial"/>
              </a:defRPr>
            </a:lvl1pPr>
          </a:lstStyle>
          <a:p>
            <a:pPr>
              <a:defRPr/>
            </a:pPr>
            <a:r>
              <a:rPr lang="fr-FR"/>
              <a:t>Contexte et objectifs</a:t>
            </a:r>
            <a:endParaRPr/>
          </a:p>
          <a:p>
            <a:pPr>
              <a:defRPr/>
            </a:pPr>
            <a:r>
              <a:rPr lang="fr-FR"/>
              <a:t>Méthodologie et identification des besoins</a:t>
            </a:r>
            <a:endParaRPr/>
          </a:p>
          <a:p>
            <a:pPr>
              <a:defRPr/>
            </a:pPr>
            <a:r>
              <a:rPr lang="fr-FR"/>
              <a:t>Exploration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/>
              <a:t>et test des outils</a:t>
            </a:r>
            <a:endParaRPr/>
          </a:p>
          <a:p>
            <a:pPr>
              <a:defRPr/>
            </a:pPr>
            <a:r>
              <a:rPr lang="fr-FR"/>
              <a:t>Paramétrage technique et architecture</a:t>
            </a:r>
            <a:endParaRPr/>
          </a:p>
          <a:p>
            <a:pPr>
              <a:defRPr/>
            </a:pPr>
            <a:r>
              <a:rPr lang="fr-FR">
                <a:solidFill>
                  <a:schemeClr val="bg1"/>
                </a:solidFill>
              </a:rPr>
              <a:t>Retours utilisateurs et améliorations</a:t>
            </a:r>
            <a:endParaRPr/>
          </a:p>
          <a:p>
            <a:pPr>
              <a:defRPr/>
            </a:pPr>
            <a:r>
              <a:rPr lang="fr-FR"/>
              <a:t>Bilan et perspectives</a:t>
            </a:r>
            <a:endParaRPr/>
          </a:p>
          <a:p>
            <a:pPr>
              <a:defRPr/>
            </a:pPr>
            <a:r>
              <a:rPr lang="fr-FR"/>
              <a:t>Démonstration</a:t>
            </a:r>
            <a:endParaRPr lang="fr-CH"/>
          </a:p>
        </p:txBody>
      </p:sp>
      <p:sp>
        <p:nvSpPr>
          <p:cNvPr id="4" name="Espace réservé de la date 2"/>
          <p:cNvSpPr txBox="1"/>
          <p:nvPr/>
        </p:nvSpPr>
        <p:spPr bwMode="auto">
          <a:xfrm rot="16199999">
            <a:off x="-862185" y="2778452"/>
            <a:ext cx="3341052" cy="91152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H" sz="700" cap="small">
                <a:solidFill>
                  <a:schemeClr val="accent1"/>
                </a:solidFill>
                <a:latin typeface="Arial"/>
              </a:rPr>
              <a:t>Chatbot - IA</a:t>
            </a:r>
            <a:endParaRPr lang="fr-FR" sz="700" cap="small">
              <a:solidFill>
                <a:schemeClr val="accent1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9430" y="0"/>
            <a:ext cx="3429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877680" y="4986923"/>
            <a:ext cx="15487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ChatGPT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904875" y="179553"/>
            <a:ext cx="5292725" cy="6189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400" b="0">
                <a:latin typeface="Franklin Gothic Demi Cond"/>
                <a:ea typeface="Roboto Black"/>
                <a:cs typeface="Arial"/>
              </a:rPr>
              <a:t>Résultat du 1</a:t>
            </a:r>
            <a:r>
              <a:rPr lang="fr-FR" sz="2400" b="0" baseline="30000">
                <a:latin typeface="Franklin Gothic Demi Cond"/>
                <a:ea typeface="Roboto Black"/>
                <a:cs typeface="Arial"/>
              </a:rPr>
              <a:t>er</a:t>
            </a:r>
            <a:r>
              <a:rPr lang="fr-FR" sz="2400" b="0">
                <a:latin typeface="Franklin Gothic Demi Cond"/>
                <a:ea typeface="Roboto Black"/>
                <a:cs typeface="Arial"/>
              </a:rPr>
              <a:t> test auprès des guichetiers</a:t>
            </a:r>
            <a:endParaRPr lang="fr-FR" sz="2400" b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26</a:t>
            </a:fld>
            <a:endParaRPr lang="fr-FR"/>
          </a:p>
        </p:txBody>
      </p:sp>
      <p:sp>
        <p:nvSpPr>
          <p:cNvPr id="2" name="Espace réservé du contenu 7"/>
          <p:cNvSpPr txBox="1"/>
          <p:nvPr/>
        </p:nvSpPr>
        <p:spPr bwMode="auto">
          <a:xfrm>
            <a:off x="201202" y="752683"/>
            <a:ext cx="8548352" cy="70031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0">
              <a:spcBef>
                <a:spcPts val="1200"/>
              </a:spcBef>
              <a:buNone/>
              <a:tabLst>
                <a:tab pos="4483100" algn="l"/>
              </a:tabLst>
              <a:defRPr/>
            </a:pPr>
            <a:r>
              <a:rPr lang="fr-FR" b="1"/>
              <a:t>❌ Problèmes rencontrés	✅ Solutions</a:t>
            </a:r>
            <a:endParaRPr lang="fr-CH" sz="1600">
              <a:solidFill>
                <a:srgbClr val="92D050"/>
              </a:solidFill>
            </a:endParaRPr>
          </a:p>
        </p:txBody>
      </p:sp>
      <p:sp>
        <p:nvSpPr>
          <p:cNvPr id="7" name="Espace réservé du contenu 7"/>
          <p:cNvSpPr txBox="1"/>
          <p:nvPr/>
        </p:nvSpPr>
        <p:spPr bwMode="auto">
          <a:xfrm>
            <a:off x="201202" y="1455320"/>
            <a:ext cx="3876141" cy="1785645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3" lvl="1" indent="-195263">
              <a:spcBef>
                <a:spcPts val="1200"/>
              </a:spcBef>
              <a:buFont typeface="Wingdings"/>
              <a:buChar char="§"/>
              <a:defRPr/>
            </a:pPr>
            <a:r>
              <a:rPr lang="fr-CH" sz="1400"/>
              <a:t>Temps d’attente : Tests sur des </a:t>
            </a:r>
            <a:r>
              <a:rPr lang="fr-CH" sz="1400"/>
              <a:t>LLMs</a:t>
            </a:r>
            <a:r>
              <a:rPr lang="fr-CH" sz="1400"/>
              <a:t> hébergés sur une infra mutualisée (chargement des modèles)</a:t>
            </a:r>
            <a:br>
              <a:rPr lang="fr-CH" sz="1400"/>
            </a:br>
            <a:endParaRPr lang="fr-CH" sz="1400"/>
          </a:p>
          <a:p>
            <a:pPr marL="538163" lvl="1" indent="-195263">
              <a:spcBef>
                <a:spcPts val="1200"/>
              </a:spcBef>
              <a:buFont typeface="Wingdings"/>
              <a:buChar char="§"/>
              <a:defRPr/>
            </a:pPr>
            <a:r>
              <a:rPr lang="fr-CH" sz="1400"/>
              <a:t>Formulation du prompt : Mots clés vs question.</a:t>
            </a:r>
            <a:endParaRPr/>
          </a:p>
        </p:txBody>
      </p:sp>
      <p:sp>
        <p:nvSpPr>
          <p:cNvPr id="8" name="Espace réservé du contenu 7"/>
          <p:cNvSpPr txBox="1"/>
          <p:nvPr/>
        </p:nvSpPr>
        <p:spPr bwMode="auto">
          <a:xfrm>
            <a:off x="4406693" y="2388095"/>
            <a:ext cx="3876141" cy="70031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  <a:buFont typeface="Wingdings"/>
              <a:buChar char="ü"/>
              <a:defRPr/>
            </a:pPr>
            <a:r>
              <a:rPr lang="fr-CH" sz="1400"/>
              <a:t>Guider les utilisateurs à poser correctement leur question (par des exemples de question)</a:t>
            </a:r>
            <a:endParaRPr lang="fr-CH" sz="1400">
              <a:solidFill>
                <a:srgbClr val="92D050"/>
              </a:solidFill>
            </a:endParaRPr>
          </a:p>
        </p:txBody>
      </p:sp>
      <p:sp>
        <p:nvSpPr>
          <p:cNvPr id="9" name="Espace réservé du contenu 7"/>
          <p:cNvSpPr txBox="1"/>
          <p:nvPr/>
        </p:nvSpPr>
        <p:spPr bwMode="auto">
          <a:xfrm>
            <a:off x="4406692" y="1383433"/>
            <a:ext cx="3876141" cy="70031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  <a:buFont typeface="Wingdings"/>
              <a:buChar char="ü"/>
              <a:defRPr/>
            </a:pPr>
            <a:r>
              <a:rPr lang="fr-CH" sz="1400"/>
              <a:t>Installation de l’application et des modèles sur un PC (Gamer) doté d’une carte graphique (RTX-5090).</a:t>
            </a:r>
            <a:endParaRPr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4406694" y="3279067"/>
            <a:ext cx="3876141" cy="700311"/>
          </a:xfrm>
          <a:prstGeom prst="rect">
            <a:avLst/>
          </a:prstGeom>
        </p:spPr>
        <p:txBody>
          <a:bodyPr vert="horz" lIns="180000" tIns="45720" rIns="91440" bIns="45720" rtlCol="0">
            <a:normAutofit fontScale="92500" lnSpcReduction="20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spcBef>
                <a:spcPts val="1200"/>
              </a:spcBef>
              <a:buFont typeface="Wingdings"/>
              <a:buChar char="ü"/>
              <a:defRPr/>
            </a:pPr>
            <a:r>
              <a:rPr lang="fr-CH" sz="1400"/>
              <a:t>Définir un seuil de pertinence plus faible (plus de tolérance) et adaptation des procédures (ajouter plus de contexte).</a:t>
            </a:r>
            <a:endParaRPr/>
          </a:p>
        </p:txBody>
      </p:sp>
      <p:sp>
        <p:nvSpPr>
          <p:cNvPr id="13" name="Espace réservé du contenu 7"/>
          <p:cNvSpPr txBox="1"/>
          <p:nvPr/>
        </p:nvSpPr>
        <p:spPr bwMode="auto">
          <a:xfrm>
            <a:off x="4406695" y="4129560"/>
            <a:ext cx="3876141" cy="70031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  <a:buFont typeface="Wingdings"/>
              <a:buChar char="ü"/>
              <a:defRPr/>
            </a:pPr>
            <a:r>
              <a:rPr lang="fr-CH" sz="1400"/>
              <a:t>Vérification du GPU par script (requête fictive vers </a:t>
            </a:r>
            <a:r>
              <a:rPr lang="fr-CH" sz="1400"/>
              <a:t>Ollama</a:t>
            </a:r>
            <a:r>
              <a:rPr lang="fr-CH" sz="1400"/>
              <a:t> et redémarrage si besoin).</a:t>
            </a:r>
            <a:endParaRPr/>
          </a:p>
        </p:txBody>
      </p:sp>
      <p:sp>
        <p:nvSpPr>
          <p:cNvPr id="14" name="Espace réservé du contenu 7"/>
          <p:cNvSpPr txBox="1"/>
          <p:nvPr/>
        </p:nvSpPr>
        <p:spPr bwMode="auto">
          <a:xfrm>
            <a:off x="220250" y="2349412"/>
            <a:ext cx="4258085" cy="891554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3" lvl="1" indent="-195263">
              <a:spcBef>
                <a:spcPts val="1200"/>
              </a:spcBef>
              <a:buFont typeface="Wingdings"/>
              <a:buChar char="§"/>
              <a:defRPr/>
            </a:pPr>
            <a:endParaRPr lang="fr-CH" sz="1400"/>
          </a:p>
        </p:txBody>
      </p:sp>
      <p:sp>
        <p:nvSpPr>
          <p:cNvPr id="15" name="Espace réservé du contenu 7"/>
          <p:cNvSpPr txBox="1"/>
          <p:nvPr/>
        </p:nvSpPr>
        <p:spPr bwMode="auto">
          <a:xfrm>
            <a:off x="210727" y="3356301"/>
            <a:ext cx="3876141" cy="427191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3" lvl="1" indent="-195263">
              <a:spcBef>
                <a:spcPts val="1200"/>
              </a:spcBef>
              <a:buFont typeface="Wingdings"/>
              <a:buChar char="§"/>
              <a:defRPr/>
            </a:pPr>
            <a:r>
              <a:rPr lang="fr-CH" sz="1400"/>
              <a:t>Sources parfois manquantes.</a:t>
            </a:r>
            <a:endParaRPr/>
          </a:p>
        </p:txBody>
      </p:sp>
      <p:sp>
        <p:nvSpPr>
          <p:cNvPr id="16" name="Espace réservé du contenu 7"/>
          <p:cNvSpPr txBox="1"/>
          <p:nvPr/>
        </p:nvSpPr>
        <p:spPr bwMode="auto">
          <a:xfrm>
            <a:off x="220251" y="4125330"/>
            <a:ext cx="3876141" cy="427191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3" lvl="1" indent="-195263">
              <a:spcBef>
                <a:spcPts val="1200"/>
              </a:spcBef>
              <a:buFont typeface="Wingdings"/>
              <a:buChar char="§"/>
              <a:defRPr/>
            </a:pPr>
            <a:r>
              <a:rPr lang="fr-CH" sz="1400"/>
              <a:t>Déconnexion ponctuelle du GPU.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03520" y="0"/>
            <a:ext cx="3413271" cy="51435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744855" y="179553"/>
            <a:ext cx="4398645" cy="618938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fr-CH" sz="2400" b="0"/>
              <a:t>Axes d’amélioration identifiés</a:t>
            </a:r>
            <a:endParaRPr lang="fr-CH" sz="1600" b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27</a:t>
            </a:fld>
            <a:endParaRPr lang="fr-FR"/>
          </a:p>
        </p:txBody>
      </p:sp>
      <p:sp>
        <p:nvSpPr>
          <p:cNvPr id="7" name="Espace réservé du contenu 7"/>
          <p:cNvSpPr txBox="1"/>
          <p:nvPr/>
        </p:nvSpPr>
        <p:spPr bwMode="auto">
          <a:xfrm>
            <a:off x="702739" y="899160"/>
            <a:ext cx="4349321" cy="4005580"/>
          </a:xfrm>
          <a:prstGeom prst="rect">
            <a:avLst/>
          </a:prstGeom>
        </p:spPr>
        <p:txBody>
          <a:bodyPr vert="horz" lIns="180000" tIns="45720" rIns="91440" bIns="45720" rtlCol="0" anchor="t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800"/>
              </a:spcBef>
              <a:buNone/>
              <a:defRPr/>
            </a:pPr>
            <a:r>
              <a:rPr lang="fr-FR" sz="2000">
                <a:latin typeface="Arial"/>
                <a:cs typeface="Arial"/>
              </a:rPr>
              <a:t>Côté wiki</a:t>
            </a:r>
            <a:endParaRPr/>
          </a:p>
          <a:p>
            <a:pPr>
              <a:spcBef>
                <a:spcPts val="3000"/>
              </a:spcBef>
              <a:defRPr/>
            </a:pPr>
            <a:r>
              <a:rPr lang="fr-FR" sz="1600" b="1"/>
              <a:t>Plus de texte, moins d’images</a:t>
            </a:r>
            <a:r>
              <a:rPr lang="fr-FR" sz="1600"/>
              <a:t> : faciliter l’analyse par le chatbot.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fr-FR" sz="1600" b="1"/>
              <a:t>Réduction des doublons</a:t>
            </a:r>
            <a:r>
              <a:rPr lang="fr-FR" sz="1600"/>
              <a:t> : éviter les répétitions qui perturbent le contexte.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fr-FR" sz="1600" b="1"/>
              <a:t>Suppression des pages obsolètes</a:t>
            </a:r>
            <a:r>
              <a:rPr lang="fr-FR" sz="1600"/>
              <a:t> : garantir la fiabilité des réponses.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fr-FR" sz="1600" b="1"/>
              <a:t>Adapter les contenus du wiki</a:t>
            </a:r>
            <a:r>
              <a:rPr lang="fr-FR" sz="1600"/>
              <a:t> : aider le chatbot à mieux choisir ses sources.</a:t>
            </a:r>
            <a:endParaRPr/>
          </a:p>
          <a:p>
            <a:pPr>
              <a:spcBef>
                <a:spcPts val="1200"/>
              </a:spcBef>
              <a:defRPr/>
            </a:pPr>
            <a:r>
              <a:rPr lang="fr-FR" sz="1600" b="1"/>
              <a:t>Ajout de métadonnées</a:t>
            </a:r>
            <a:r>
              <a:rPr lang="fr-FR" sz="1600"/>
              <a:t> : enrichir les pages avec des liens internes.</a:t>
            </a:r>
            <a:endParaRPr/>
          </a:p>
        </p:txBody>
      </p:sp>
      <p:sp>
        <p:nvSpPr>
          <p:cNvPr id="8" name="ZoneTexte 7"/>
          <p:cNvSpPr txBox="1"/>
          <p:nvPr/>
        </p:nvSpPr>
        <p:spPr bwMode="auto">
          <a:xfrm>
            <a:off x="7767484" y="4986337"/>
            <a:ext cx="103503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Copilot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03520" y="0"/>
            <a:ext cx="3413271" cy="51435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744855" y="179553"/>
            <a:ext cx="4398645" cy="618938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fr-CH" sz="2400" b="0"/>
              <a:t>Axes d’amélioration identifiés</a:t>
            </a:r>
            <a:endParaRPr lang="fr-CH" sz="1600" b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28</a:t>
            </a:fld>
            <a:endParaRPr lang="fr-FR"/>
          </a:p>
        </p:txBody>
      </p:sp>
      <p:sp>
        <p:nvSpPr>
          <p:cNvPr id="7" name="Espace réservé du contenu 7"/>
          <p:cNvSpPr txBox="1"/>
          <p:nvPr/>
        </p:nvSpPr>
        <p:spPr bwMode="auto">
          <a:xfrm>
            <a:off x="702739" y="899160"/>
            <a:ext cx="4349321" cy="4005580"/>
          </a:xfrm>
          <a:prstGeom prst="rect">
            <a:avLst/>
          </a:prstGeom>
        </p:spPr>
        <p:txBody>
          <a:bodyPr vert="horz" lIns="180000" tIns="45720" rIns="91440" bIns="45720" rtlCol="0" anchor="t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r>
              <a:rPr lang="fr-FR" sz="2000">
                <a:latin typeface="Arial"/>
                <a:cs typeface="Arial"/>
              </a:rPr>
              <a:t>Côté technique</a:t>
            </a:r>
            <a:endParaRPr/>
          </a:p>
          <a:p>
            <a:pPr>
              <a:lnSpc>
                <a:spcPct val="110000"/>
              </a:lnSpc>
              <a:spcBef>
                <a:spcPts val="3000"/>
              </a:spcBef>
              <a:defRPr/>
            </a:pPr>
            <a:r>
              <a:rPr lang="fr-FR" sz="1400" b="1"/>
              <a:t>Matériel plus performant</a:t>
            </a:r>
            <a:r>
              <a:rPr lang="fr-FR" sz="1400"/>
              <a:t> : acquisition d’un PC avec carte graphique RTX-5090.</a:t>
            </a:r>
            <a:endParaRPr/>
          </a:p>
          <a:p>
            <a:pPr>
              <a:lnSpc>
                <a:spcPct val="110000"/>
              </a:lnSpc>
              <a:spcBef>
                <a:spcPts val="2400"/>
              </a:spcBef>
              <a:defRPr/>
            </a:pPr>
            <a:r>
              <a:rPr lang="fr-FR" sz="1400" b="1"/>
              <a:t>Réglage du seuil de pertinence</a:t>
            </a:r>
            <a:r>
              <a:rPr lang="fr-FR" sz="1400"/>
              <a:t> : pour améliorer la sélection des sources par le chatbot.</a:t>
            </a:r>
            <a:endParaRPr/>
          </a:p>
          <a:p>
            <a:pPr>
              <a:lnSpc>
                <a:spcPct val="110000"/>
              </a:lnSpc>
              <a:spcBef>
                <a:spcPts val="2400"/>
              </a:spcBef>
              <a:defRPr/>
            </a:pPr>
            <a:r>
              <a:rPr lang="fr-FR" sz="1400" b="1"/>
              <a:t>Vérification automatique du GPU</a:t>
            </a:r>
            <a:r>
              <a:rPr lang="fr-FR" sz="1400"/>
              <a:t> : script testant une requête fictive et redémarrant le système si besoin.</a:t>
            </a:r>
            <a:endParaRPr/>
          </a:p>
        </p:txBody>
      </p:sp>
      <p:sp>
        <p:nvSpPr>
          <p:cNvPr id="8" name="ZoneTexte 7"/>
          <p:cNvSpPr txBox="1"/>
          <p:nvPr/>
        </p:nvSpPr>
        <p:spPr bwMode="auto">
          <a:xfrm>
            <a:off x="7767484" y="4986337"/>
            <a:ext cx="103503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Copilot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03520" y="0"/>
            <a:ext cx="3413271" cy="51435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744855" y="179553"/>
            <a:ext cx="4398645" cy="618938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fr-CH" sz="2400" b="0"/>
              <a:t>Axes d’amélioration identifiés</a:t>
            </a:r>
            <a:endParaRPr lang="fr-CH" sz="1600" b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29</a:t>
            </a:fld>
            <a:endParaRPr lang="fr-FR"/>
          </a:p>
        </p:txBody>
      </p:sp>
      <p:sp>
        <p:nvSpPr>
          <p:cNvPr id="7" name="Espace réservé du contenu 7"/>
          <p:cNvSpPr txBox="1"/>
          <p:nvPr/>
        </p:nvSpPr>
        <p:spPr bwMode="auto">
          <a:xfrm>
            <a:off x="702739" y="899160"/>
            <a:ext cx="4349321" cy="2057400"/>
          </a:xfrm>
          <a:prstGeom prst="rect">
            <a:avLst/>
          </a:prstGeom>
        </p:spPr>
        <p:txBody>
          <a:bodyPr vert="horz" lIns="180000" tIns="45720" rIns="91440" bIns="45720" rtlCol="0" anchor="t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800"/>
              </a:spcBef>
              <a:buNone/>
              <a:defRPr/>
            </a:pPr>
            <a:r>
              <a:rPr lang="fr-FR" sz="2000">
                <a:latin typeface="Arial"/>
                <a:cs typeface="Arial"/>
              </a:rPr>
              <a:t>Côté utilisateurs</a:t>
            </a:r>
            <a:endParaRPr/>
          </a:p>
          <a:p>
            <a:pPr lvl="1">
              <a:lnSpc>
                <a:spcPct val="110000"/>
              </a:lnSpc>
              <a:spcBef>
                <a:spcPts val="3000"/>
              </a:spcBef>
              <a:buFont typeface="Wingdings"/>
              <a:buChar char="ü"/>
              <a:defRPr/>
            </a:pPr>
            <a:r>
              <a:rPr lang="fr-FR" sz="1400" b="1"/>
              <a:t>Aider à poser des questions en langage naturel : </a:t>
            </a:r>
            <a:r>
              <a:rPr lang="fr-FR" sz="1400"/>
              <a:t>intégrer des exemples dans le chatbot pour guider les guichetiers « art du prompt ».</a:t>
            </a:r>
            <a:endParaRPr/>
          </a:p>
        </p:txBody>
      </p:sp>
      <p:sp>
        <p:nvSpPr>
          <p:cNvPr id="2" name="ZoneTexte 1"/>
          <p:cNvSpPr txBox="1"/>
          <p:nvPr/>
        </p:nvSpPr>
        <p:spPr bwMode="auto">
          <a:xfrm>
            <a:off x="7767484" y="4986337"/>
            <a:ext cx="103503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Copilot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904875" y="179553"/>
            <a:ext cx="4461569" cy="618938"/>
          </a:xfrm>
        </p:spPr>
        <p:txBody>
          <a:bodyPr/>
          <a:lstStyle/>
          <a:p>
            <a:pPr>
              <a:defRPr/>
            </a:pPr>
            <a:r>
              <a:rPr lang="fr-FR" b="0"/>
              <a:t>Objectifs du projet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3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568916" y="1330552"/>
            <a:ext cx="4792269" cy="2936648"/>
          </a:xfrm>
          <a:prstGeom prst="rect">
            <a:avLst/>
          </a:prstGeom>
        </p:spPr>
        <p:txBody>
          <a:bodyPr vert="horz" lIns="180000" tIns="45720" rIns="91440" bIns="45720" rtlCol="0">
            <a:normAutofit lnSpcReduction="10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defRPr/>
            </a:pPr>
            <a:r>
              <a:rPr lang="fr-FR" sz="2000"/>
              <a:t>Développer en interne des compétences en intelligence artificielle</a:t>
            </a:r>
            <a:endParaRPr lang="fr-CH" sz="2000"/>
          </a:p>
          <a:p>
            <a:pPr>
              <a:spcBef>
                <a:spcPts val="2400"/>
              </a:spcBef>
              <a:defRPr/>
            </a:pPr>
            <a:r>
              <a:rPr lang="fr-CH" sz="2000"/>
              <a:t>Tester la faisabilité d’un déploiement d’un </a:t>
            </a:r>
            <a:r>
              <a:rPr lang="fr-CH" sz="2000"/>
              <a:t>chatbot</a:t>
            </a:r>
            <a:r>
              <a:rPr lang="fr-CH" sz="2000"/>
              <a:t> dans un cadre Proof of Concept.</a:t>
            </a:r>
            <a:endParaRPr/>
          </a:p>
          <a:p>
            <a:pPr>
              <a:spcBef>
                <a:spcPts val="2400"/>
              </a:spcBef>
              <a:defRPr/>
            </a:pPr>
            <a:r>
              <a:rPr lang="fr-CH" sz="2000"/>
              <a:t>Simplifier l’accès à l’information contenue dans un wiki des procédures qu’utilisent les guichetiers de la Bibliothèque</a:t>
            </a:r>
            <a:endParaRPr/>
          </a:p>
          <a:p>
            <a:pPr>
              <a:defRPr/>
            </a:pPr>
            <a:endParaRPr lang="fr-CH" sz="2000"/>
          </a:p>
          <a:p>
            <a:pPr>
              <a:defRPr/>
            </a:pPr>
            <a:endParaRPr lang="fr-CH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5509260" y="0"/>
            <a:ext cx="3121978" cy="5143500"/>
          </a:xfrm>
          <a:prstGeom prst="rect">
            <a:avLst/>
          </a:prstGeom>
        </p:spPr>
      </p:pic>
      <p:sp>
        <p:nvSpPr>
          <p:cNvPr id="2" name="Espace réservé du contenu 7"/>
          <p:cNvSpPr txBox="1"/>
          <p:nvPr/>
        </p:nvSpPr>
        <p:spPr bwMode="auto">
          <a:xfrm>
            <a:off x="5698625" y="847952"/>
            <a:ext cx="1184775" cy="415698"/>
          </a:xfrm>
          <a:prstGeom prst="rect">
            <a:avLst/>
          </a:prstGeom>
        </p:spPr>
        <p:txBody>
          <a:bodyPr vert="horz" lIns="180000" tIns="45720" rIns="91440" bIns="45720" rtlCol="0">
            <a:normAutofit fontScale="85000" lnSpcReduction="10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CH" sz="2000"/>
              <a:t>Bonjour !</a:t>
            </a:r>
            <a:endParaRPr/>
          </a:p>
          <a:p>
            <a:pPr>
              <a:defRPr/>
            </a:pPr>
            <a:endParaRPr lang="fr-CH"/>
          </a:p>
        </p:txBody>
      </p:sp>
      <p:sp>
        <p:nvSpPr>
          <p:cNvPr id="9" name="ZoneTexte 8"/>
          <p:cNvSpPr txBox="1"/>
          <p:nvPr/>
        </p:nvSpPr>
        <p:spPr bwMode="auto">
          <a:xfrm>
            <a:off x="7705475" y="4974223"/>
            <a:ext cx="103503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Copilot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766">
              <a:defRPr/>
            </a:pPr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t>30</a:t>
            </a:fld>
            <a:endParaRPr lang="fr-FR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8" name="Titre 8"/>
          <p:cNvSpPr txBox="1"/>
          <p:nvPr/>
        </p:nvSpPr>
        <p:spPr bwMode="auto">
          <a:xfrm>
            <a:off x="4572000" y="780662"/>
            <a:ext cx="4312921" cy="3288603"/>
          </a:xfrm>
          <a:prstGeom prst="rect">
            <a:avLst/>
          </a:prstGeom>
          <a:solidFill>
            <a:srgbClr val="E30613"/>
          </a:solidFill>
        </p:spPr>
        <p:txBody>
          <a:bodyPr vert="horz" lIns="180000" tIns="0" rIns="72000" bIns="46800" rtlCol="0" anchor="ctr">
            <a:normAutofit/>
          </a:bodyPr>
          <a:lstStyle>
            <a:defPPr>
              <a:defRPr lang="fr-FR"/>
            </a:defPPr>
            <a:lvl1pPr defTabSz="685766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 spc="-7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Demi Cond"/>
                <a:ea typeface="Roboto Black"/>
                <a:cs typeface="Arial"/>
              </a:defRPr>
            </a:lvl1pPr>
          </a:lstStyle>
          <a:p>
            <a:pPr>
              <a:defRPr/>
            </a:pPr>
            <a:r>
              <a:rPr lang="fr-FR"/>
              <a:t>Contexte et objectifs</a:t>
            </a:r>
            <a:endParaRPr/>
          </a:p>
          <a:p>
            <a:pPr>
              <a:defRPr/>
            </a:pPr>
            <a:r>
              <a:rPr lang="fr-FR"/>
              <a:t>Méthodologie et identification des besoins</a:t>
            </a:r>
            <a:endParaRPr/>
          </a:p>
          <a:p>
            <a:pPr>
              <a:defRPr/>
            </a:pPr>
            <a:r>
              <a:rPr lang="fr-FR"/>
              <a:t>Exploration</a:t>
            </a:r>
            <a:r>
              <a:rPr lang="fr-FR">
                <a:solidFill>
                  <a:schemeClr val="bg1"/>
                </a:solidFill>
              </a:rPr>
              <a:t> </a:t>
            </a:r>
            <a:r>
              <a:rPr lang="fr-FR"/>
              <a:t>et test des outils</a:t>
            </a:r>
            <a:endParaRPr/>
          </a:p>
          <a:p>
            <a:pPr>
              <a:defRPr/>
            </a:pPr>
            <a:r>
              <a:rPr lang="fr-FR"/>
              <a:t>Paramétrage technique et architecture</a:t>
            </a:r>
            <a:endParaRPr/>
          </a:p>
          <a:p>
            <a:pPr>
              <a:defRPr/>
            </a:pPr>
            <a:r>
              <a:rPr lang="fr-FR"/>
              <a:t>Retours utilisateurs et améliorations</a:t>
            </a:r>
            <a:endParaRPr/>
          </a:p>
          <a:p>
            <a:pPr>
              <a:defRPr/>
            </a:pPr>
            <a:r>
              <a:rPr lang="fr-FR">
                <a:solidFill>
                  <a:schemeClr val="bg1"/>
                </a:solidFill>
              </a:rPr>
              <a:t>Bilan et perspectives</a:t>
            </a:r>
            <a:endParaRPr/>
          </a:p>
          <a:p>
            <a:pPr>
              <a:defRPr/>
            </a:pPr>
            <a:r>
              <a:rPr lang="fr-FR"/>
              <a:t>Démonstration</a:t>
            </a:r>
            <a:endParaRPr lang="fr-CH"/>
          </a:p>
        </p:txBody>
      </p:sp>
      <p:sp>
        <p:nvSpPr>
          <p:cNvPr id="4" name="Espace réservé de la date 2"/>
          <p:cNvSpPr txBox="1"/>
          <p:nvPr/>
        </p:nvSpPr>
        <p:spPr bwMode="auto">
          <a:xfrm rot="16199999">
            <a:off x="-862185" y="2778452"/>
            <a:ext cx="3341052" cy="91152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H" sz="700" cap="small">
                <a:solidFill>
                  <a:schemeClr val="accent1"/>
                </a:solidFill>
                <a:latin typeface="Arial"/>
              </a:rPr>
              <a:t>Chatbot - IA</a:t>
            </a:r>
            <a:endParaRPr lang="fr-FR" sz="700" cap="small">
              <a:solidFill>
                <a:schemeClr val="accent1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9430" y="0"/>
            <a:ext cx="3429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877680" y="4986923"/>
            <a:ext cx="15487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ChatGPT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11459" y="0"/>
            <a:ext cx="3429000" cy="51435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904875" y="179553"/>
            <a:ext cx="3667125" cy="6189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400" b="0">
                <a:latin typeface="Franklin Gothic Demi Cond"/>
                <a:ea typeface="Roboto Black"/>
                <a:cs typeface="Arial"/>
              </a:rPr>
              <a:t>Bilan du projet</a:t>
            </a:r>
            <a:endParaRPr lang="fr-FR" sz="2400" b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31</a:t>
            </a:fld>
            <a:endParaRPr lang="fr-FR"/>
          </a:p>
        </p:txBody>
      </p:sp>
      <p:sp>
        <p:nvSpPr>
          <p:cNvPr id="10" name="Espace réservé du contenu 7"/>
          <p:cNvSpPr txBox="1"/>
          <p:nvPr/>
        </p:nvSpPr>
        <p:spPr bwMode="auto">
          <a:xfrm>
            <a:off x="194523" y="980789"/>
            <a:ext cx="4866427" cy="3803896"/>
          </a:xfrm>
          <a:prstGeom prst="rect">
            <a:avLst/>
          </a:prstGeom>
        </p:spPr>
        <p:txBody>
          <a:bodyPr vert="horz" lIns="180000" tIns="45720" rIns="91440" bIns="45720" rtlCol="0">
            <a:normAutofit fontScale="92500" lnSpcReduction="10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spcBef>
                <a:spcPts val="2400"/>
              </a:spcBef>
              <a:buFont typeface="Wingdings"/>
              <a:buChar char="ü"/>
              <a:defRPr/>
            </a:pPr>
            <a:r>
              <a:rPr lang="fr-CH" sz="1400" b="1"/>
              <a:t>Chatbot on-</a:t>
            </a:r>
            <a:r>
              <a:rPr lang="fr-CH" sz="1400" b="1"/>
              <a:t>premises</a:t>
            </a:r>
            <a:r>
              <a:rPr lang="fr-CH" sz="1400" b="1"/>
              <a:t> : </a:t>
            </a:r>
            <a:br>
              <a:rPr lang="fr-CH" sz="1400" b="1"/>
            </a:br>
            <a:r>
              <a:rPr lang="fr-CH" sz="1400"/>
              <a:t>fonctionnel, intuitif, rapide.</a:t>
            </a:r>
            <a:endParaRPr/>
          </a:p>
          <a:p>
            <a:pPr lvl="1">
              <a:lnSpc>
                <a:spcPct val="120000"/>
              </a:lnSpc>
              <a:spcBef>
                <a:spcPts val="2400"/>
              </a:spcBef>
              <a:buFont typeface="Wingdings"/>
              <a:buChar char="ü"/>
              <a:defRPr/>
            </a:pPr>
            <a:r>
              <a:rPr lang="fr-CH" sz="1400" b="1"/>
              <a:t>Nouveau moyen d’obtenir l’information :</a:t>
            </a:r>
            <a:r>
              <a:rPr lang="fr-CH" sz="1400"/>
              <a:t> Reformulation, adaptation…</a:t>
            </a:r>
            <a:endParaRPr lang="fr-CH" sz="1400" b="1"/>
          </a:p>
          <a:p>
            <a:pPr lvl="1">
              <a:lnSpc>
                <a:spcPct val="120000"/>
              </a:lnSpc>
              <a:spcBef>
                <a:spcPts val="2400"/>
              </a:spcBef>
              <a:buFont typeface="Wingdings"/>
              <a:buChar char="ü"/>
              <a:defRPr/>
            </a:pPr>
            <a:r>
              <a:rPr lang="fr-CH" sz="1400" b="1"/>
              <a:t>Ne remplace pas le wiki :</a:t>
            </a:r>
            <a:endParaRPr lang="fr-CH" sz="1400"/>
          </a:p>
          <a:p>
            <a:pPr lvl="2"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Font typeface="Wingdings"/>
              <a:buChar char="ü"/>
              <a:defRPr/>
            </a:pPr>
            <a:r>
              <a:rPr lang="fr-FR" sz="1300"/>
              <a:t>Usages différents : Questions vs consultation d’une documentation.</a:t>
            </a:r>
            <a:endParaRPr lang="fr-CH" sz="1300"/>
          </a:p>
          <a:p>
            <a:pPr lvl="2"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Font typeface="Wingdings"/>
              <a:buChar char="ü"/>
              <a:defRPr/>
            </a:pPr>
            <a:r>
              <a:rPr lang="fr-CH" sz="1300"/>
              <a:t>Habitudes des utilisateurs : recherches par mots clés, lecture suivie.</a:t>
            </a:r>
            <a:endParaRPr/>
          </a:p>
          <a:p>
            <a:pPr lvl="1">
              <a:lnSpc>
                <a:spcPct val="120000"/>
              </a:lnSpc>
              <a:spcBef>
                <a:spcPts val="2400"/>
              </a:spcBef>
              <a:buClr>
                <a:srgbClr val="FF0000"/>
              </a:buClr>
              <a:buFont typeface="Wingdings"/>
              <a:buChar char="ü"/>
              <a:defRPr/>
            </a:pPr>
            <a:r>
              <a:rPr lang="fr-FR" sz="1400" b="1"/>
              <a:t>Temps et ressources nécessaires : </a:t>
            </a:r>
            <a:r>
              <a:rPr lang="fr-FR" sz="1400"/>
              <a:t>développement et maintenance gourmands en temps de travail.</a:t>
            </a:r>
            <a:endParaRPr lang="fr-CH" sz="1400"/>
          </a:p>
        </p:txBody>
      </p:sp>
      <p:sp>
        <p:nvSpPr>
          <p:cNvPr id="11" name="ZoneTexte 10"/>
          <p:cNvSpPr txBox="1"/>
          <p:nvPr/>
        </p:nvSpPr>
        <p:spPr bwMode="auto">
          <a:xfrm>
            <a:off x="5242561" y="-20502"/>
            <a:ext cx="15487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ChatGPT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97806" y="0"/>
            <a:ext cx="3429000" cy="51435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904875" y="179553"/>
            <a:ext cx="3667125" cy="6189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400" b="0">
                <a:latin typeface="Franklin Gothic Demi Cond"/>
                <a:ea typeface="Roboto Black"/>
                <a:cs typeface="Arial"/>
              </a:rPr>
              <a:t>Prochaines étapes</a:t>
            </a:r>
            <a:endParaRPr lang="fr-FR" sz="2400" b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32</a:t>
            </a:fld>
            <a:endParaRPr lang="fr-FR"/>
          </a:p>
        </p:txBody>
      </p:sp>
      <p:sp>
        <p:nvSpPr>
          <p:cNvPr id="10" name="Espace réservé du contenu 7"/>
          <p:cNvSpPr txBox="1"/>
          <p:nvPr/>
        </p:nvSpPr>
        <p:spPr bwMode="auto">
          <a:xfrm>
            <a:off x="194523" y="1102709"/>
            <a:ext cx="4866427" cy="3126392"/>
          </a:xfrm>
          <a:prstGeom prst="rect">
            <a:avLst/>
          </a:prstGeom>
        </p:spPr>
        <p:txBody>
          <a:bodyPr vert="horz" lIns="180000" tIns="45720" rIns="91440" bIns="45720" rtlCol="0">
            <a:normAutofit lnSpcReduction="10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2400"/>
              </a:spcBef>
              <a:buFont typeface="Wingdings"/>
              <a:buChar char="ü"/>
              <a:defRPr/>
            </a:pPr>
            <a:r>
              <a:rPr lang="fr-FR" b="1"/>
              <a:t>Faire évoluer le chatbot :</a:t>
            </a:r>
            <a:r>
              <a:rPr lang="fr-FR"/>
              <a:t> </a:t>
            </a:r>
            <a:r>
              <a:rPr lang="fr-FR"/>
              <a:t>mise à jour de l’application et des modèles</a:t>
            </a:r>
            <a:r>
              <a:rPr lang="fr-FR"/>
              <a:t>, </a:t>
            </a:r>
            <a:r>
              <a:rPr lang="fr-CH"/>
              <a:t>intégration de nouvelles fonctionnalités</a:t>
            </a:r>
            <a:r>
              <a:rPr lang="fr-FR"/>
              <a:t>.</a:t>
            </a:r>
            <a:endParaRPr lang="fr-FR" b="1"/>
          </a:p>
          <a:p>
            <a:pPr lvl="1">
              <a:lnSpc>
                <a:spcPct val="130000"/>
              </a:lnSpc>
              <a:spcBef>
                <a:spcPts val="2400"/>
              </a:spcBef>
              <a:buFont typeface="Wingdings"/>
              <a:buChar char="ü"/>
              <a:defRPr/>
            </a:pPr>
            <a:r>
              <a:rPr lang="fr-FR" b="1"/>
              <a:t>Améliorer le wiki</a:t>
            </a:r>
            <a:r>
              <a:rPr lang="fr-FR"/>
              <a:t> : adaptation des contenus aux besoins des bibliothécaires</a:t>
            </a:r>
            <a:r>
              <a:rPr lang="fr-FR"/>
              <a:t>.</a:t>
            </a:r>
            <a:endParaRPr/>
          </a:p>
          <a:p>
            <a:pPr lvl="1">
              <a:lnSpc>
                <a:spcPct val="130000"/>
              </a:lnSpc>
              <a:spcBef>
                <a:spcPts val="2400"/>
              </a:spcBef>
              <a:buFont typeface="Wingdings"/>
              <a:buChar char="ü"/>
              <a:defRPr/>
            </a:pPr>
            <a:r>
              <a:rPr lang="fr-CH" b="1"/>
              <a:t>Élargir</a:t>
            </a:r>
            <a:r>
              <a:rPr lang="fr-FR" b="1">
                <a:latin typeface="Arial"/>
                <a:cs typeface="Arial"/>
              </a:rPr>
              <a:t> la base de connaissances : </a:t>
            </a:r>
            <a:r>
              <a:rPr lang="fr-FR">
                <a:latin typeface="Arial"/>
                <a:cs typeface="Arial"/>
              </a:rPr>
              <a:t>intégration du</a:t>
            </a:r>
            <a:r>
              <a:rPr lang="fr-FR"/>
              <a:t> site web de la Bibliothèque pour enrichir les contenus.</a:t>
            </a:r>
            <a:endParaRPr lang="fr-FR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 bwMode="auto">
          <a:xfrm>
            <a:off x="5242561" y="-20502"/>
            <a:ext cx="15487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ChatGPT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904875" y="179553"/>
            <a:ext cx="4147185" cy="61893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defRPr/>
            </a:pPr>
            <a:r>
              <a:rPr lang="fr-FR" sz="2400" b="0">
                <a:latin typeface="Franklin Gothic Demi Cond"/>
                <a:ea typeface="Roboto Black"/>
                <a:cs typeface="Arial"/>
              </a:rPr>
              <a:t>Prochaines étapes</a:t>
            </a:r>
            <a:endParaRPr lang="fr-CH" sz="160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33</a:t>
            </a:fld>
            <a:endParaRPr lang="fr-FR"/>
          </a:p>
        </p:txBody>
      </p:sp>
      <p:sp>
        <p:nvSpPr>
          <p:cNvPr id="7" name="Espace réservé du contenu 7"/>
          <p:cNvSpPr txBox="1"/>
          <p:nvPr/>
        </p:nvSpPr>
        <p:spPr bwMode="auto">
          <a:xfrm>
            <a:off x="335280" y="1421130"/>
            <a:ext cx="4716780" cy="2301240"/>
          </a:xfrm>
          <a:prstGeom prst="rect">
            <a:avLst/>
          </a:prstGeom>
        </p:spPr>
        <p:txBody>
          <a:bodyPr vert="horz" lIns="180000" tIns="45720" rIns="91440" bIns="45720" rtlCol="0" anchor="t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2" indent="-285750">
              <a:lnSpc>
                <a:spcPct val="110000"/>
              </a:lnSpc>
              <a:spcBef>
                <a:spcPts val="3000"/>
              </a:spcBef>
              <a:buClr>
                <a:srgbClr val="FF0000"/>
              </a:buClr>
              <a:buFont typeface="Wingdings"/>
              <a:buChar char="ü"/>
              <a:defRPr/>
            </a:pPr>
            <a:r>
              <a:rPr lang="fr-FR" b="1"/>
              <a:t>Analyser l’usage</a:t>
            </a:r>
            <a:r>
              <a:rPr lang="fr-FR"/>
              <a:t> : mise en place d’outils de suivi (ex. : nombre de recherches, thématiques les plus fréquentes).</a:t>
            </a:r>
            <a:endParaRPr lang="fr-FR" sz="1600">
              <a:latin typeface="Arial"/>
              <a:cs typeface="Arial"/>
            </a:endParaRPr>
          </a:p>
          <a:p>
            <a:pPr marL="628650" lvl="2" indent="-285750">
              <a:lnSpc>
                <a:spcPct val="110000"/>
              </a:lnSpc>
              <a:spcBef>
                <a:spcPts val="3000"/>
              </a:spcBef>
              <a:buClr>
                <a:srgbClr val="FF0000"/>
              </a:buClr>
              <a:buFont typeface="Wingdings"/>
              <a:buChar char="ü"/>
              <a:defRPr/>
            </a:pPr>
            <a:r>
              <a:rPr lang="fr-FR" b="1"/>
              <a:t>Étendre l’usage</a:t>
            </a:r>
            <a:r>
              <a:rPr lang="fr-FR"/>
              <a:t> : adapter le chatbot à d’autres bases de connaissances pour répondre aux besoins d’autres équipes de la Bibliothèque (projet en cours avec l’équipe Données de la recherche)</a:t>
            </a:r>
            <a:r>
              <a:rPr lang="fr-FR" sz="1600"/>
              <a:t>.</a:t>
            </a:r>
            <a:endParaRPr lang="fr-CH" sz="160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97806" y="0"/>
            <a:ext cx="3429000" cy="51435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 bwMode="auto">
          <a:xfrm>
            <a:off x="5242561" y="-20502"/>
            <a:ext cx="15487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ChatGPT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62568" y="1031391"/>
            <a:ext cx="5418864" cy="3612576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34</a:t>
            </a:fld>
            <a:endParaRPr lang="fr-FR"/>
          </a:p>
        </p:txBody>
      </p:sp>
      <p:sp>
        <p:nvSpPr>
          <p:cNvPr id="7" name="Espace réservé du contenu 7"/>
          <p:cNvSpPr txBox="1"/>
          <p:nvPr/>
        </p:nvSpPr>
        <p:spPr bwMode="auto">
          <a:xfrm>
            <a:off x="1149176" y="3640292"/>
            <a:ext cx="4388814" cy="1205097"/>
          </a:xfrm>
          <a:prstGeom prst="rect">
            <a:avLst/>
          </a:prstGeom>
        </p:spPr>
        <p:txBody>
          <a:bodyPr vert="horz" lIns="180000" tIns="45720" rIns="91440" bIns="45720" rtlCol="0" anchor="t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200"/>
              </a:spcBef>
              <a:defRPr/>
            </a:pPr>
            <a:endParaRPr lang="fr-CH" sz="1000"/>
          </a:p>
        </p:txBody>
      </p:sp>
      <p:sp>
        <p:nvSpPr>
          <p:cNvPr id="9" name="Espace réservé du contenu 7"/>
          <p:cNvSpPr txBox="1"/>
          <p:nvPr/>
        </p:nvSpPr>
        <p:spPr bwMode="auto">
          <a:xfrm>
            <a:off x="2040467" y="195263"/>
            <a:ext cx="5063066" cy="983781"/>
          </a:xfrm>
          <a:prstGeom prst="rect">
            <a:avLst/>
          </a:prstGeom>
        </p:spPr>
        <p:txBody>
          <a:bodyPr vert="horz" lIns="180000" tIns="45720" rIns="91440" bIns="45720" rtlCol="0" anchor="t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  <a:defRPr/>
            </a:pPr>
            <a:r>
              <a:rPr lang="fr-CH" sz="5400" u="sng">
                <a:solidFill>
                  <a:srgbClr val="FF0000"/>
                </a:solidFill>
                <a:latin typeface="Franklin Gothic Demi Cond"/>
                <a:ea typeface="Roboto Black"/>
                <a:cs typeface="Arial"/>
                <a:hlinkClick r:id="rId4" tooltip="https://chatbotguichet.epfl.ch/"/>
              </a:rPr>
              <a:t>Démo</a:t>
            </a:r>
            <a:endParaRPr lang="fr-CH" sz="5400">
              <a:solidFill>
                <a:srgbClr val="FF0000"/>
              </a:solidFill>
              <a:latin typeface="Franklin Gothic Demi Cond"/>
              <a:ea typeface="Roboto Black"/>
              <a:cs typeface="Arial"/>
            </a:endParaRPr>
          </a:p>
          <a:p>
            <a:pPr marL="0" indent="0" algn="ctr">
              <a:spcBef>
                <a:spcPts val="1200"/>
              </a:spcBef>
              <a:buNone/>
              <a:defRPr/>
            </a:pPr>
            <a:endParaRPr lang="fr-CH" sz="5400">
              <a:solidFill>
                <a:srgbClr val="FF0000"/>
              </a:solidFill>
              <a:latin typeface="Franklin Gothic Demi Cond"/>
              <a:ea typeface="Roboto Black"/>
              <a:cs typeface="Arial"/>
            </a:endParaRPr>
          </a:p>
          <a:p>
            <a:pPr marL="0" indent="0" algn="ctr">
              <a:spcBef>
                <a:spcPts val="1200"/>
              </a:spcBef>
              <a:buNone/>
              <a:defRPr/>
            </a:pPr>
            <a:endParaRPr lang="fr-CH" sz="2000">
              <a:latin typeface="Franklin Gothic Demi Cond"/>
              <a:ea typeface="Roboto Black"/>
              <a:cs typeface="Arial"/>
            </a:endParaRPr>
          </a:p>
          <a:p>
            <a:pPr marL="0" indent="0" algn="ctr">
              <a:spcBef>
                <a:spcPts val="1200"/>
              </a:spcBef>
              <a:buNone/>
              <a:defRPr/>
            </a:pPr>
            <a:endParaRPr lang="fr-CH" sz="2000">
              <a:latin typeface="Franklin Gothic Demi Cond"/>
              <a:ea typeface="Roboto Black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6329150" y="4643967"/>
            <a:ext cx="15487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ChatGPT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809625" y="204881"/>
            <a:ext cx="4330387" cy="6189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CH" b="0"/>
              <a:t>Le choix d’un périmètre interne</a:t>
            </a:r>
            <a:endParaRPr lang="fr-FR" b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4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574175" y="1063851"/>
            <a:ext cx="4744585" cy="334105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2400"/>
              </a:spcBef>
              <a:defRPr/>
            </a:pPr>
            <a:r>
              <a:rPr lang="fr-FR" b="1"/>
              <a:t>Sécurité renforcée</a:t>
            </a:r>
            <a:r>
              <a:rPr lang="fr-FR"/>
              <a:t> : réduction des risques liés à la confidentialité.</a:t>
            </a:r>
            <a:endParaRPr lang="fr-FR" b="1"/>
          </a:p>
          <a:p>
            <a:pPr>
              <a:lnSpc>
                <a:spcPct val="120000"/>
              </a:lnSpc>
              <a:spcBef>
                <a:spcPts val="2400"/>
              </a:spcBef>
              <a:defRPr/>
            </a:pPr>
            <a:r>
              <a:rPr lang="fr-FR" b="1"/>
              <a:t>Public ciblé</a:t>
            </a:r>
            <a:r>
              <a:rPr lang="fr-FR"/>
              <a:t> : échanges plus simples et réactivité accrue (guichetiers + équipe Services aux publics).</a:t>
            </a:r>
            <a:endParaRPr/>
          </a:p>
          <a:p>
            <a:pPr>
              <a:lnSpc>
                <a:spcPct val="120000"/>
              </a:lnSpc>
              <a:spcBef>
                <a:spcPts val="2400"/>
              </a:spcBef>
              <a:defRPr/>
            </a:pPr>
            <a:r>
              <a:rPr lang="fr-FR" b="1"/>
              <a:t>Connaissance du contexte</a:t>
            </a:r>
            <a:r>
              <a:rPr lang="fr-FR"/>
              <a:t> : environnement et données bien maîtrisés.</a:t>
            </a:r>
            <a:endParaRPr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5509260" y="0"/>
            <a:ext cx="3121978" cy="5143500"/>
          </a:xfrm>
          <a:prstGeom prst="rect">
            <a:avLst/>
          </a:prstGeom>
        </p:spPr>
      </p:pic>
      <p:sp>
        <p:nvSpPr>
          <p:cNvPr id="9" name="Espace réservé du contenu 7"/>
          <p:cNvSpPr txBox="1"/>
          <p:nvPr/>
        </p:nvSpPr>
        <p:spPr bwMode="auto">
          <a:xfrm>
            <a:off x="5604510" y="785719"/>
            <a:ext cx="1453515" cy="544606"/>
          </a:xfrm>
          <a:prstGeom prst="rect">
            <a:avLst/>
          </a:prstGeom>
        </p:spPr>
        <p:txBody>
          <a:bodyPr vert="horz" lIns="180000" tIns="45720" rIns="91440" bIns="45720" rtlCol="0">
            <a:normAutofit fontScale="70000" lnSpcReduction="20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  <a:defRPr/>
            </a:pPr>
            <a:r>
              <a:rPr lang="fr-CH" sz="2000"/>
              <a:t>Je m’occupe de votre Wiki !</a:t>
            </a:r>
            <a:endParaRPr lang="fr-CH"/>
          </a:p>
        </p:txBody>
      </p:sp>
      <p:sp>
        <p:nvSpPr>
          <p:cNvPr id="7" name="ZoneTexte 6"/>
          <p:cNvSpPr txBox="1"/>
          <p:nvPr/>
        </p:nvSpPr>
        <p:spPr bwMode="auto">
          <a:xfrm>
            <a:off x="7705475" y="4974223"/>
            <a:ext cx="103503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Copilot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904875" y="179553"/>
            <a:ext cx="4232204" cy="618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b="0"/>
              <a:t>Bénéfices attendus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5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574175" y="990600"/>
            <a:ext cx="4661087" cy="3914140"/>
          </a:xfrm>
          <a:prstGeom prst="rect">
            <a:avLst/>
          </a:prstGeom>
        </p:spPr>
        <p:txBody>
          <a:bodyPr vert="horz" lIns="180000" tIns="45720" rIns="91440" bIns="45720" rtlCol="0">
            <a:normAutofit fontScale="85000" lnSpcReduction="20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2400"/>
              </a:spcBef>
              <a:defRPr/>
            </a:pPr>
            <a:r>
              <a:rPr lang="fr-CH" b="1"/>
              <a:t>Faciliter la recherche :</a:t>
            </a:r>
            <a:r>
              <a:rPr lang="fr-CH"/>
              <a:t> </a:t>
            </a:r>
            <a:r>
              <a:rPr lang="fr-CH" sz="1600"/>
              <a:t>Permettre au guichetier de poser des questions en langage naturel (avec d’autres mots, sans devoir connaitre les termes exacts ni la structure du wiki).</a:t>
            </a:r>
            <a:endParaRPr lang="fr-CH"/>
          </a:p>
          <a:p>
            <a:pPr>
              <a:lnSpc>
                <a:spcPct val="120000"/>
              </a:lnSpc>
              <a:spcBef>
                <a:spcPts val="2400"/>
              </a:spcBef>
              <a:defRPr/>
            </a:pPr>
            <a:r>
              <a:rPr lang="fr-CH" b="1"/>
              <a:t>Fournir une information reformulée :</a:t>
            </a:r>
            <a:r>
              <a:rPr lang="fr-CH"/>
              <a:t> </a:t>
            </a:r>
            <a:r>
              <a:rPr lang="fr-CH" sz="1600"/>
              <a:t>Résumer, reformuler et restructurer les contenus et à partir de diverses sources (pages du wiki).</a:t>
            </a:r>
            <a:endParaRPr/>
          </a:p>
          <a:p>
            <a:pPr>
              <a:lnSpc>
                <a:spcPct val="120000"/>
              </a:lnSpc>
              <a:spcBef>
                <a:spcPts val="2400"/>
              </a:spcBef>
              <a:defRPr/>
            </a:pPr>
            <a:r>
              <a:rPr lang="fr-CH" b="1"/>
              <a:t>Guidage contextuel :</a:t>
            </a:r>
            <a:r>
              <a:rPr lang="fr-CH" sz="1600"/>
              <a:t> Guider le guichetier dans sa recherche, logique de questionnement </a:t>
            </a:r>
            <a:r>
              <a:rPr lang="fr-FR" sz="1600"/>
              <a:t>≠ lecture suivie.</a:t>
            </a:r>
            <a:endParaRPr lang="fr-CH" sz="1600"/>
          </a:p>
          <a:p>
            <a:pPr>
              <a:lnSpc>
                <a:spcPct val="120000"/>
              </a:lnSpc>
              <a:spcBef>
                <a:spcPts val="2400"/>
              </a:spcBef>
              <a:defRPr/>
            </a:pPr>
            <a:r>
              <a:rPr lang="fr-CH" b="1"/>
              <a:t>Dimension </a:t>
            </a:r>
            <a:r>
              <a:rPr lang="fr-CH" b="1"/>
              <a:t>awareness</a:t>
            </a:r>
            <a:r>
              <a:rPr lang="fr-CH" b="1"/>
              <a:t> : </a:t>
            </a:r>
            <a:r>
              <a:rPr lang="fr-CH"/>
              <a:t>Sensibiliser, familiariser les bibliothécaires face à cette nouvelle approche.</a:t>
            </a:r>
            <a:endParaRPr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5509260" y="0"/>
            <a:ext cx="3121978" cy="5143500"/>
          </a:xfrm>
          <a:prstGeom prst="rect">
            <a:avLst/>
          </a:prstGeom>
        </p:spPr>
      </p:pic>
      <p:sp>
        <p:nvSpPr>
          <p:cNvPr id="8" name="Espace réservé du contenu 7"/>
          <p:cNvSpPr txBox="1"/>
          <p:nvPr/>
        </p:nvSpPr>
        <p:spPr bwMode="auto">
          <a:xfrm>
            <a:off x="5657849" y="769916"/>
            <a:ext cx="1257301" cy="658834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  <a:defRPr/>
            </a:pPr>
            <a:r>
              <a:rPr lang="fr-CH" sz="1400"/>
              <a:t>Puis-je </a:t>
            </a:r>
            <a:br>
              <a:rPr lang="fr-CH" sz="1400"/>
            </a:br>
            <a:r>
              <a:rPr lang="fr-CH" sz="1400"/>
              <a:t>vous aider ?</a:t>
            </a:r>
            <a:endParaRPr/>
          </a:p>
          <a:p>
            <a:pPr>
              <a:defRPr/>
            </a:pPr>
            <a:endParaRPr lang="fr-CH" sz="1200"/>
          </a:p>
        </p:txBody>
      </p:sp>
      <p:sp>
        <p:nvSpPr>
          <p:cNvPr id="11" name="ZoneTexte 10"/>
          <p:cNvSpPr txBox="1"/>
          <p:nvPr/>
        </p:nvSpPr>
        <p:spPr bwMode="auto">
          <a:xfrm>
            <a:off x="7705475" y="4974223"/>
            <a:ext cx="103503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Copilot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685766">
              <a:defRPr/>
            </a:pPr>
            <a:fld id="{E1E1CD7C-2161-7D43-862E-CE4C333CD873}" type="slidenum">
              <a:rPr lang="fr-FR">
                <a:solidFill>
                  <a:srgbClr val="413C3A"/>
                </a:solidFill>
                <a:latin typeface="Franklin Gothic Demi Cond"/>
              </a:rPr>
              <a:t>6</a:t>
            </a:fld>
            <a:endParaRPr lang="fr-FR">
              <a:solidFill>
                <a:srgbClr val="413C3A"/>
              </a:solidFill>
              <a:latin typeface="Franklin Gothic Demi Cond"/>
            </a:endParaRPr>
          </a:p>
        </p:txBody>
      </p:sp>
      <p:sp>
        <p:nvSpPr>
          <p:cNvPr id="8" name="Titre 8"/>
          <p:cNvSpPr txBox="1"/>
          <p:nvPr/>
        </p:nvSpPr>
        <p:spPr bwMode="auto">
          <a:xfrm>
            <a:off x="4572000" y="780662"/>
            <a:ext cx="4312921" cy="3288603"/>
          </a:xfrm>
          <a:prstGeom prst="rect">
            <a:avLst/>
          </a:prstGeom>
          <a:solidFill>
            <a:srgbClr val="E30613"/>
          </a:solidFill>
        </p:spPr>
        <p:txBody>
          <a:bodyPr vert="horz" lIns="180000" tIns="0" rIns="72000" bIns="4680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200" b="1" i="0" spc="-70">
                <a:solidFill>
                  <a:schemeClr val="tx1"/>
                </a:solidFill>
                <a:latin typeface="Franklin Gothic Demi Cond"/>
                <a:ea typeface="Roboto Black"/>
                <a:cs typeface="Arial"/>
              </a:defRPr>
            </a:lvl1pPr>
          </a:lstStyle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accent6">
                    <a:lumMod val="40000"/>
                    <a:lumOff val="60000"/>
                  </a:schemeClr>
                </a:solidFill>
              </a:rPr>
              <a:t>Contexte et objectifs</a:t>
            </a:r>
            <a:endParaRPr/>
          </a:p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bg1"/>
                </a:solidFill>
              </a:rPr>
              <a:t>Méthodologie et identification des besoins</a:t>
            </a:r>
            <a:endParaRPr/>
          </a:p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accent6">
                    <a:lumMod val="40000"/>
                    <a:lumOff val="60000"/>
                  </a:schemeClr>
                </a:solidFill>
              </a:rPr>
              <a:t>Exploration et test des outils</a:t>
            </a:r>
            <a:endParaRPr/>
          </a:p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accent6">
                    <a:lumMod val="40000"/>
                    <a:lumOff val="60000"/>
                  </a:schemeClr>
                </a:solidFill>
              </a:rPr>
              <a:t>Paramétrage technique et architecture</a:t>
            </a:r>
            <a:endParaRPr/>
          </a:p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accent6">
                    <a:lumMod val="40000"/>
                    <a:lumOff val="60000"/>
                  </a:schemeClr>
                </a:solidFill>
              </a:rPr>
              <a:t>Retours utilisateurs et améliorations</a:t>
            </a:r>
            <a:endParaRPr/>
          </a:p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accent6">
                    <a:lumMod val="40000"/>
                    <a:lumOff val="60000"/>
                  </a:schemeClr>
                </a:solidFill>
              </a:rPr>
              <a:t>Bilan et perspectives</a:t>
            </a:r>
            <a:endParaRPr/>
          </a:p>
          <a:p>
            <a:pPr defTabSz="685766">
              <a:spcAft>
                <a:spcPts val="600"/>
              </a:spcAft>
              <a:defRPr/>
            </a:pPr>
            <a:r>
              <a:rPr lang="fr-FR" sz="2000" b="0">
                <a:solidFill>
                  <a:schemeClr val="accent6">
                    <a:lumMod val="40000"/>
                    <a:lumOff val="60000"/>
                  </a:schemeClr>
                </a:solidFill>
              </a:rPr>
              <a:t>Démonstration</a:t>
            </a:r>
            <a:endParaRPr lang="fr-CH" sz="2000" b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Espace réservé de la date 2"/>
          <p:cNvSpPr txBox="1"/>
          <p:nvPr/>
        </p:nvSpPr>
        <p:spPr bwMode="auto">
          <a:xfrm rot="16199999">
            <a:off x="-862185" y="2778452"/>
            <a:ext cx="3341052" cy="91152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CH" sz="700" cap="small">
                <a:solidFill>
                  <a:schemeClr val="accent1"/>
                </a:solidFill>
                <a:latin typeface="Arial"/>
              </a:rPr>
              <a:t>Chatbot - IA</a:t>
            </a:r>
            <a:endParaRPr lang="fr-FR" sz="700" cap="small">
              <a:solidFill>
                <a:schemeClr val="accent1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9430" y="0"/>
            <a:ext cx="3429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 bwMode="auto">
          <a:xfrm>
            <a:off x="877680" y="4986923"/>
            <a:ext cx="15487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ChatGPT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12772" y="2958352"/>
            <a:ext cx="3231228" cy="2185147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904875" y="172115"/>
            <a:ext cx="6154343" cy="6189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b="0"/>
              <a:t>Méthodologie et étapes clés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7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694914" y="1022162"/>
            <a:ext cx="7158168" cy="367482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Font typeface="Wingdings"/>
              <a:buChar char="ü"/>
              <a:defRPr/>
            </a:pPr>
            <a:r>
              <a:rPr lang="fr-CH"/>
              <a:t>Définir les objectifs.</a:t>
            </a:r>
            <a:endParaRPr/>
          </a:p>
          <a:p>
            <a:pPr marL="180975" lvl="0" indent="-180975">
              <a:spcBef>
                <a:spcPts val="1800"/>
              </a:spcBef>
              <a:buFont typeface="Wingdings"/>
              <a:buChar char="ü"/>
              <a:defRPr/>
            </a:pPr>
            <a:r>
              <a:rPr lang="fr-CH"/>
              <a:t>Analyser les besoins avec l’équipe « Services aux Publics ».</a:t>
            </a:r>
            <a:endParaRPr/>
          </a:p>
          <a:p>
            <a:pPr lvl="0">
              <a:spcBef>
                <a:spcPts val="1800"/>
              </a:spcBef>
              <a:buFont typeface="Wingdings"/>
              <a:buChar char="ü"/>
              <a:defRPr/>
            </a:pPr>
            <a:r>
              <a:rPr lang="fr-CH"/>
              <a:t>Définir le planning.</a:t>
            </a:r>
            <a:endParaRPr/>
          </a:p>
          <a:p>
            <a:pPr lvl="0">
              <a:spcBef>
                <a:spcPts val="1800"/>
              </a:spcBef>
              <a:buFont typeface="Wingdings"/>
              <a:buChar char="ü"/>
              <a:defRPr/>
            </a:pPr>
            <a:r>
              <a:rPr lang="fr-CH"/>
              <a:t>Apprendre les concepts de l’IA.</a:t>
            </a:r>
            <a:endParaRPr/>
          </a:p>
          <a:p>
            <a:pPr>
              <a:spcBef>
                <a:spcPts val="1800"/>
              </a:spcBef>
              <a:buFont typeface="Wingdings"/>
              <a:buChar char="ü"/>
              <a:defRPr/>
            </a:pPr>
            <a:r>
              <a:rPr lang="fr-CH"/>
              <a:t>Tester différents outils et en choisir un.</a:t>
            </a:r>
            <a:endParaRPr lang="fr-CH"/>
          </a:p>
          <a:p>
            <a:pPr marL="180975" lvl="0" indent="-180975">
              <a:spcBef>
                <a:spcPts val="1800"/>
              </a:spcBef>
              <a:buFont typeface="Wingdings"/>
              <a:buChar char="ü"/>
              <a:defRPr/>
            </a:pPr>
            <a:r>
              <a:rPr lang="fr-CH"/>
              <a:t>Concevoir l’architecture.</a:t>
            </a:r>
            <a:endParaRPr/>
          </a:p>
          <a:p>
            <a:pPr lvl="0">
              <a:spcBef>
                <a:spcPts val="1800"/>
              </a:spcBef>
              <a:buFont typeface="Wingdings"/>
              <a:buChar char="ü"/>
              <a:defRPr/>
            </a:pPr>
            <a:r>
              <a:rPr lang="fr-CH"/>
              <a:t>Déployer et ajuster (au fil des itérations).</a:t>
            </a:r>
            <a:endParaRPr/>
          </a:p>
          <a:p>
            <a:pPr lvl="0">
              <a:spcBef>
                <a:spcPts val="1800"/>
              </a:spcBef>
              <a:buFont typeface="Wingdings"/>
              <a:buChar char="ü"/>
              <a:defRPr/>
            </a:pPr>
            <a:r>
              <a:rPr lang="fr-FR"/>
              <a:t>Documenter et évaluer les résultats</a:t>
            </a:r>
            <a:r>
              <a:rPr lang="fr-CH"/>
              <a:t>.</a:t>
            </a:r>
            <a:endParaRPr/>
          </a:p>
        </p:txBody>
      </p:sp>
      <p:sp>
        <p:nvSpPr>
          <p:cNvPr id="8" name="ZoneTexte 7"/>
          <p:cNvSpPr txBox="1"/>
          <p:nvPr/>
        </p:nvSpPr>
        <p:spPr bwMode="auto">
          <a:xfrm>
            <a:off x="5943599" y="4828407"/>
            <a:ext cx="3804349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CH" sz="500" i="1"/>
              <a:t>Source : https://lgbt-lux.be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27078" y="2755410"/>
            <a:ext cx="3360541" cy="2249358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 bwMode="auto">
          <a:xfrm>
            <a:off x="904875" y="179553"/>
            <a:ext cx="6021705" cy="6189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b="0">
                <a:latin typeface="Franklin Gothic Demi Cond"/>
                <a:ea typeface="Roboto Black"/>
                <a:cs typeface="Arial"/>
              </a:rPr>
              <a:t>Besoins et contraintes pour les utilisateurs</a:t>
            </a:r>
            <a:endParaRPr lang="fr-FR" b="0" i="1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8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583599" y="1387238"/>
            <a:ext cx="7325961" cy="3179682"/>
          </a:xfrm>
          <a:prstGeom prst="rect">
            <a:avLst/>
          </a:prstGeom>
        </p:spPr>
        <p:txBody>
          <a:bodyPr vert="horz" lIns="180000" tIns="45720" rIns="91440" bIns="45720" rtlCol="0" anchor="t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0"/>
              </a:spcBef>
              <a:defRPr/>
            </a:pPr>
            <a:r>
              <a:rPr lang="fr-FR" b="1"/>
              <a:t>Interface simple et intuitive</a:t>
            </a:r>
            <a:r>
              <a:rPr lang="fr-FR"/>
              <a:t>, adaptée à tous les bibliothécaires.</a:t>
            </a:r>
            <a:endParaRPr/>
          </a:p>
          <a:p>
            <a:pPr>
              <a:spcBef>
                <a:spcPts val="3000"/>
              </a:spcBef>
              <a:defRPr/>
            </a:pPr>
            <a:r>
              <a:rPr lang="fr-FR" b="1"/>
              <a:t>Réponses en moins de 10 secondes</a:t>
            </a:r>
            <a:r>
              <a:rPr lang="fr-FR"/>
              <a:t>, pour une assistance rapide.</a:t>
            </a:r>
            <a:endParaRPr/>
          </a:p>
          <a:p>
            <a:pPr>
              <a:spcBef>
                <a:spcPts val="3000"/>
              </a:spcBef>
              <a:defRPr/>
            </a:pPr>
            <a:r>
              <a:rPr lang="fr-FR" b="1"/>
              <a:t>Accessible sur tous les postes</a:t>
            </a:r>
            <a:r>
              <a:rPr lang="fr-FR"/>
              <a:t>, en </a:t>
            </a:r>
            <a:br>
              <a:rPr lang="fr-FR"/>
            </a:br>
            <a:r>
              <a:rPr lang="fr-FR"/>
              <a:t>particulier ceux des guichets.</a:t>
            </a:r>
            <a:endParaRPr/>
          </a:p>
          <a:p>
            <a:pPr>
              <a:spcBef>
                <a:spcPts val="3000"/>
              </a:spcBef>
              <a:defRPr/>
            </a:pPr>
            <a:r>
              <a:rPr lang="fr-FR" b="1"/>
              <a:t>Fiabilité garantie</a:t>
            </a:r>
            <a:r>
              <a:rPr lang="fr-FR"/>
              <a:t> : réponses conformes </a:t>
            </a:r>
            <a:br>
              <a:rPr lang="fr-FR"/>
            </a:br>
            <a:r>
              <a:rPr lang="fr-FR"/>
              <a:t>aux données sources, sans hallucination.</a:t>
            </a:r>
            <a:br>
              <a:rPr lang="fr-FR" sz="2000"/>
            </a:br>
            <a:endParaRPr lang="fr-FR" sz="2000"/>
          </a:p>
        </p:txBody>
      </p:sp>
      <p:sp>
        <p:nvSpPr>
          <p:cNvPr id="2" name="ZoneTexte 1"/>
          <p:cNvSpPr txBox="1"/>
          <p:nvPr/>
        </p:nvSpPr>
        <p:spPr bwMode="auto">
          <a:xfrm>
            <a:off x="7980778" y="4948237"/>
            <a:ext cx="103503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Copilot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fr-CH" cap="small"/>
              <a:t>Chatbot - IA</a:t>
            </a:r>
            <a:endParaRPr lang="fr-FR" cap="small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Sylvain Vuilleumier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E1E1CD7C-2161-7D43-862E-CE4C333CD873}" type="slidenum">
              <a:rPr lang="fr-FR"/>
              <a:t>9</a:t>
            </a:fld>
            <a:endParaRPr lang="fr-FR"/>
          </a:p>
        </p:txBody>
      </p:sp>
      <p:sp>
        <p:nvSpPr>
          <p:cNvPr id="12" name="Espace réservé du contenu 7"/>
          <p:cNvSpPr txBox="1"/>
          <p:nvPr/>
        </p:nvSpPr>
        <p:spPr bwMode="auto">
          <a:xfrm>
            <a:off x="571242" y="1349672"/>
            <a:ext cx="7028236" cy="3341052"/>
          </a:xfrm>
          <a:prstGeom prst="rect">
            <a:avLst/>
          </a:prstGeom>
        </p:spPr>
        <p:txBody>
          <a:bodyPr vert="horz" lIns="180000" tIns="45720" rIns="91440" bIns="45720" rtlCol="0" anchor="t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/>
              <a:buChar char="§"/>
              <a:defRPr sz="18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5"/>
              </a:spcBef>
              <a:buSzPct val="90000"/>
              <a:buFont typeface="Wingdings"/>
              <a:buChar char="§"/>
              <a:defRPr sz="15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0"/>
              </a:spcBef>
              <a:defRPr/>
            </a:pPr>
            <a:r>
              <a:rPr lang="fr-FR" b="1"/>
              <a:t>Hébergement interne</a:t>
            </a:r>
            <a:r>
              <a:rPr lang="fr-FR"/>
              <a:t> : données et modèles LLM stockés sur serveurs internes pour garantir la confidentialité.</a:t>
            </a:r>
            <a:endParaRPr/>
          </a:p>
          <a:p>
            <a:pPr>
              <a:spcBef>
                <a:spcPts val="3000"/>
              </a:spcBef>
              <a:defRPr/>
            </a:pPr>
            <a:r>
              <a:rPr lang="fr-FR" b="1"/>
              <a:t>Accès sécurisé</a:t>
            </a:r>
            <a:r>
              <a:rPr lang="fr-FR"/>
              <a:t> : réservé aux utilisateurs authentifiés (wiki non public).</a:t>
            </a:r>
            <a:endParaRPr/>
          </a:p>
          <a:p>
            <a:pPr>
              <a:spcBef>
                <a:spcPts val="3000"/>
              </a:spcBef>
              <a:defRPr/>
            </a:pPr>
            <a:r>
              <a:rPr lang="fr-FR" b="1"/>
              <a:t>Solution économique</a:t>
            </a:r>
            <a:r>
              <a:rPr lang="fr-FR"/>
              <a:t> : coûts de mise en </a:t>
            </a:r>
            <a:br>
              <a:rPr lang="fr-FR"/>
            </a:br>
            <a:r>
              <a:rPr lang="fr-FR"/>
              <a:t>œuvre et d’exploitation maîtrisés.</a:t>
            </a:r>
            <a:endParaRPr/>
          </a:p>
          <a:p>
            <a:pPr>
              <a:spcBef>
                <a:spcPts val="3000"/>
              </a:spcBef>
              <a:defRPr/>
            </a:pPr>
            <a:r>
              <a:rPr lang="fr-FR" b="1"/>
              <a:t>Maintenance simplifiée</a:t>
            </a:r>
            <a:r>
              <a:rPr lang="fr-FR"/>
              <a:t> : facile à maintenir </a:t>
            </a:r>
            <a:br>
              <a:rPr lang="fr-FR"/>
            </a:br>
            <a:r>
              <a:rPr lang="fr-FR"/>
              <a:t>et à faire évoluer.</a:t>
            </a:r>
            <a:endParaRPr/>
          </a:p>
        </p:txBody>
      </p:sp>
      <p:sp>
        <p:nvSpPr>
          <p:cNvPr id="13" name="Titre 5"/>
          <p:cNvSpPr>
            <a:spLocks noGrp="1"/>
          </p:cNvSpPr>
          <p:nvPr>
            <p:ph type="title"/>
          </p:nvPr>
        </p:nvSpPr>
        <p:spPr bwMode="auto">
          <a:xfrm>
            <a:off x="904875" y="179553"/>
            <a:ext cx="6021705" cy="6189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b="0">
                <a:latin typeface="Franklin Gothic Demi Cond"/>
                <a:ea typeface="Roboto Black"/>
                <a:cs typeface="Arial"/>
              </a:rPr>
              <a:t>Besoins et contraintes pour l’administration</a:t>
            </a:r>
            <a:endParaRPr lang="fr-FR" b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27078" y="2755410"/>
            <a:ext cx="3360541" cy="224935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 bwMode="auto">
          <a:xfrm>
            <a:off x="7980778" y="4948237"/>
            <a:ext cx="103503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500" i="1"/>
              <a:t>Image générée avec </a:t>
            </a:r>
            <a:r>
              <a:rPr lang="fr-FR" sz="500" i="1"/>
              <a:t>Copilot</a:t>
            </a:r>
            <a:endParaRPr lang="fr-FR" sz="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700" advClick="1">
        <p:fade thruBlk="0"/>
      </p:transition>
    </mc:Choice>
    <mc:Fallback>
      <p:transition spd="med" advClick="1">
        <p:fade thruBlk="0"/>
      </p:transition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Arial"/>
        <a:cs typeface="Arial"/>
      </a:majorFont>
      <a:minorFont>
        <a:latin typeface="Arial"/>
        <a:ea typeface="Arial"/>
        <a:cs typeface="Arial"/>
      </a:minorFont>
    </a:fontScheme>
    <a:fmtScheme name="Thème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customXml/_rels/item1.xml.rels><?xml version="1.0" encoding="UTF-8" standalone="yes"?><Relationships xmlns="http://schemas.openxmlformats.org/package/2006/relationships"><Relationship  Id="rId1" Type="http://schemas.openxmlformats.org/officeDocument/2006/relationships/customXmlProps" Target="itemProps1.xml"/></Relationships>
</file>

<file path=customXml/_rels/item2.xml.rels><?xml version="1.0" encoding="UTF-8" standalone="yes"?><Relationships xmlns="http://schemas.openxmlformats.org/package/2006/relationships"><Relationship  Id="rId1" Type="http://schemas.openxmlformats.org/officeDocument/2006/relationships/customXmlProps" Target="itemProps2.xml"/></Relationships>
</file>

<file path=customXml/_rels/item3.xml.rels><?xml version="1.0" encoding="UTF-8" standalone="yes"?><Relationships xmlns="http://schemas.openxmlformats.org/package/2006/relationships"><Relationship 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1f40855-6b31-4111-9feb-68e942f603ff" xsi:nil="true"/>
    <lcf76f155ced4ddcb4097134ff3c332f xmlns="db8b8226-65c7-4e28-aa1e-4e2c0a49929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F7C915B23F1F4F865631BCD01DA6AB" ma:contentTypeVersion="14" ma:contentTypeDescription="Crée un document." ma:contentTypeScope="" ma:versionID="f8a6dc5350cd9bdeea39a22753591df4">
  <xsd:schema xmlns:xsd="http://www.w3.org/2001/XMLSchema" xmlns:xs="http://www.w3.org/2001/XMLSchema" xmlns:p="http://schemas.microsoft.com/office/2006/metadata/properties" xmlns:ns2="db8b8226-65c7-4e28-aa1e-4e2c0a49929a" xmlns:ns3="81f40855-6b31-4111-9feb-68e942f603ff" targetNamespace="http://schemas.microsoft.com/office/2006/metadata/properties" ma:root="true" ma:fieldsID="8f51685df0d3db9bea3c2e0b8e5beed7" ns2:_="" ns3:_="">
    <xsd:import namespace="db8b8226-65c7-4e28-aa1e-4e2c0a49929a"/>
    <xsd:import namespace="81f40855-6b31-4111-9feb-68e942f603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8b8226-65c7-4e28-aa1e-4e2c0a4992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0221fbda-75be-4c33-b0c8-319ad1a56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40855-6b31-4111-9feb-68e942f603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2b12f83-9af1-45d8-bab6-4131bdd95693}" ma:internalName="TaxCatchAll" ma:showField="CatchAllData" ma:web="81f40855-6b31-4111-9feb-68e942f603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70CF29-789C-436E-872D-C7D43A8429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573096-47C1-41CD-8783-67EB48EC8361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81f40855-6b31-4111-9feb-68e942f603ff"/>
    <ds:schemaRef ds:uri="http://schemas.openxmlformats.org/package/2006/metadata/core-properties"/>
    <ds:schemaRef ds:uri="http://schemas.microsoft.com/office/2006/metadata/properties"/>
    <ds:schemaRef ds:uri="db8b8226-65c7-4e28-aa1e-4e2c0a49929a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99E4105-9ECA-4FCB-BEA0-06D0A987D88E}">
  <ds:schemaRefs>
    <ds:schemaRef ds:uri="81f40855-6b31-4111-9feb-68e942f603ff"/>
    <ds:schemaRef ds:uri="db8b8226-65c7-4e28-aa1e-4e2c0a49929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0</TotalTime>
  <Words>0</Words>
  <Application>onlyoffice/8.3.2.19</Application>
  <PresentationFormat>On-screen Show (4:3)</PresentationFormat>
  <Paragraphs>0</Paragraphs>
  <Slides>34</Slides>
  <Notes>34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/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Anonyme</cp:lastModifiedBy>
  <cp:revision>3</cp:revision>
  <dcterms:created xsi:type="dcterms:W3CDTF">2019-04-02T06:24:35Z</dcterms:created>
  <dcterms:modified xsi:type="dcterms:W3CDTF">2025-09-24T13:52:39Z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0x01010004F7C915B23F1F4F865631BCD01DA6AB</vt:lpwstr>
  </property>
  <property fmtid="{D5CDD505-2E9C-101B-9397-08002B2CF9AE}" pid="3" name="MediaServiceImageTags">
    <vt:lpwstr/>
  </property>
</Properties>
</file>